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Lst>
  <p:notesMasterIdLst>
    <p:notesMasterId r:id="rId57"/>
  </p:notesMasterIdLst>
  <p:handoutMasterIdLst>
    <p:handoutMasterId r:id="rId58"/>
  </p:handoutMasterIdLst>
  <p:sldIdLst>
    <p:sldId id="257" r:id="rId8"/>
    <p:sldId id="27266" r:id="rId9"/>
    <p:sldId id="27370" r:id="rId10"/>
    <p:sldId id="27327" r:id="rId11"/>
    <p:sldId id="27371" r:id="rId12"/>
    <p:sldId id="27275" r:id="rId13"/>
    <p:sldId id="27376" r:id="rId14"/>
    <p:sldId id="27326" r:id="rId15"/>
    <p:sldId id="27276" r:id="rId16"/>
    <p:sldId id="27375" r:id="rId17"/>
    <p:sldId id="27374" r:id="rId18"/>
    <p:sldId id="27280" r:id="rId19"/>
    <p:sldId id="27372" r:id="rId20"/>
    <p:sldId id="27290" r:id="rId21"/>
    <p:sldId id="27345" r:id="rId22"/>
    <p:sldId id="27373" r:id="rId23"/>
    <p:sldId id="27350" r:id="rId24"/>
    <p:sldId id="27303" r:id="rId25"/>
    <p:sldId id="27333" r:id="rId26"/>
    <p:sldId id="27352" r:id="rId27"/>
    <p:sldId id="27379" r:id="rId28"/>
    <p:sldId id="27378" r:id="rId29"/>
    <p:sldId id="27292" r:id="rId30"/>
    <p:sldId id="27294" r:id="rId31"/>
    <p:sldId id="27295" r:id="rId32"/>
    <p:sldId id="27296" r:id="rId33"/>
    <p:sldId id="27297" r:id="rId34"/>
    <p:sldId id="27298" r:id="rId35"/>
    <p:sldId id="27299" r:id="rId36"/>
    <p:sldId id="27382" r:id="rId37"/>
    <p:sldId id="27384" r:id="rId38"/>
    <p:sldId id="27381" r:id="rId39"/>
    <p:sldId id="27383" r:id="rId40"/>
    <p:sldId id="27380" r:id="rId41"/>
    <p:sldId id="27385" r:id="rId42"/>
    <p:sldId id="27386" r:id="rId43"/>
    <p:sldId id="27300" r:id="rId44"/>
    <p:sldId id="27377" r:id="rId45"/>
    <p:sldId id="256" r:id="rId46"/>
    <p:sldId id="268" r:id="rId47"/>
    <p:sldId id="27360" r:id="rId48"/>
    <p:sldId id="27361" r:id="rId49"/>
    <p:sldId id="27358" r:id="rId50"/>
    <p:sldId id="27362" r:id="rId51"/>
    <p:sldId id="27363" r:id="rId52"/>
    <p:sldId id="27364" r:id="rId53"/>
    <p:sldId id="27365" r:id="rId54"/>
    <p:sldId id="27357" r:id="rId55"/>
    <p:sldId id="27277" r:id="rId56"/>
  </p:sldIdLst>
  <p:sldSz cx="12192000" cy="6858000"/>
  <p:notesSz cx="7010400" cy="9296400"/>
  <p:custDataLst>
    <p:tags r:id="rId59"/>
  </p:custDataLst>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1536" userDrawn="1">
          <p15:clr>
            <a:srgbClr val="A4A3A4"/>
          </p15:clr>
        </p15:guide>
        <p15:guide id="2" pos="761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20B81D-419D-C245-BB19-359FE6D18B5B}" name="Ortiz, Olga I - San Juan, PR" initials="OOISJP" userId="S::Olga.I.Ortiz@usps.gov::b46793f8-18f0-4110-a80f-af3efb9bf4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Phillips, Alex" initials="AP" lastIdx="17" clrIdx="0"/>
  <p:cmAuthor id="1" name="Yancho, Gabe" initials="GY" lastIdx="6" clrIdx="1"/>
  <p:cmAuthor id="2" name="Hallahan, William D." initials="HWD" lastIdx="10" clrIdx="2">
    <p:extLst>
      <p:ext uri="{19B8F6BF-5375-455C-9EA6-DF929625EA0E}">
        <p15:presenceInfo xmlns:p15="http://schemas.microsoft.com/office/powerpoint/2012/main" userId="S::william.d.hallahan@accenturefederal.com::ac52f440-0ff0-4733-9f98-e014ca7de606" providerId="AD"/>
      </p:ext>
    </p:extLst>
  </p:cmAuthor>
  <p:cmAuthor id="3" name="SOPHIA DEPAULIS" initials="SD" lastIdx="2" clrIdx="3">
    <p:extLst>
      <p:ext uri="{19B8F6BF-5375-455C-9EA6-DF929625EA0E}">
        <p15:presenceInfo xmlns:p15="http://schemas.microsoft.com/office/powerpoint/2012/main" userId="S::sophia.depaulis@ibm.com::26556215-3ff9-4c03-b3df-fcc00441eb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2A2"/>
    <a:srgbClr val="172483"/>
    <a:srgbClr val="0000FF"/>
    <a:srgbClr val="9CC1E0"/>
    <a:srgbClr val="2D2D8A"/>
    <a:srgbClr val="316997"/>
    <a:srgbClr val="5193C7"/>
    <a:srgbClr val="000000"/>
    <a:srgbClr val="0066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69800" autoAdjust="0"/>
  </p:normalViewPr>
  <p:slideViewPr>
    <p:cSldViewPr snapToGrid="0">
      <p:cViewPr varScale="1">
        <p:scale>
          <a:sx n="108" d="100"/>
          <a:sy n="108" d="100"/>
        </p:scale>
        <p:origin x="1308" y="108"/>
      </p:cViewPr>
      <p:guideLst>
        <p:guide orient="horz" pos="1536"/>
        <p:guide pos="761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handoutMaster" Target="handoutMasters/handoutMaster1.xml"/><Relationship Id="rId5" Type="http://schemas.openxmlformats.org/officeDocument/2006/relationships/customXml" Target="../customXml/item5.xml"/><Relationship Id="rId61"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gs" Target="tags/tag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commentAuthors" Target="commentAuthors.xml"/><Relationship Id="rId65"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diagrams/_rels/data1.xml.rels><?xml version="1.0" encoding="UTF-8" standalone="yes"?>
<Relationships xmlns="http://schemas.openxmlformats.org/package/2006/relationships"><Relationship Id="rId1" Type="http://schemas.openxmlformats.org/officeDocument/2006/relationships/hyperlink" Target="mailto:MSSC@usps.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MSSC@usps.gov"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D49559-D3C6-4A53-BC82-D49D4C9654C4}"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E366C40F-F354-4EB9-9C44-2B1D888B69F7}">
      <dgm:prSet custT="1"/>
      <dgm:spPr/>
      <dgm:t>
        <a:bodyPr/>
        <a:lstStyle/>
        <a:p>
          <a:r>
            <a:rPr lang="en-US" sz="2400"/>
            <a:t>If you don’t know your CRID, contact the office where your permit is located or contact the MSSC at 1-877-672-0007 or </a:t>
          </a:r>
          <a:r>
            <a:rPr lang="en-US" sz="240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MSSC@usps.gov</a:t>
          </a:r>
          <a:r>
            <a:rPr lang="en-US" sz="2400"/>
            <a:t>.  </a:t>
          </a:r>
        </a:p>
      </dgm:t>
    </dgm:pt>
    <dgm:pt modelId="{0384AF74-D4E5-4796-9F05-3E1E3B4698D0}" type="parTrans" cxnId="{F9805648-2388-4974-A2AB-968E50FDD2A9}">
      <dgm:prSet/>
      <dgm:spPr/>
      <dgm:t>
        <a:bodyPr/>
        <a:lstStyle/>
        <a:p>
          <a:endParaRPr lang="en-US"/>
        </a:p>
      </dgm:t>
    </dgm:pt>
    <dgm:pt modelId="{E98DD1A8-C08F-435B-A98D-CB1CE010D7C1}" type="sibTrans" cxnId="{F9805648-2388-4974-A2AB-968E50FDD2A9}">
      <dgm:prSet/>
      <dgm:spPr/>
      <dgm:t>
        <a:bodyPr/>
        <a:lstStyle/>
        <a:p>
          <a:endParaRPr lang="en-US"/>
        </a:p>
      </dgm:t>
    </dgm:pt>
    <dgm:pt modelId="{103C9D4A-9941-48B1-823C-D32823977430}">
      <dgm:prSet custT="1"/>
      <dgm:spPr/>
      <dgm:t>
        <a:bodyPr/>
        <a:lstStyle/>
        <a:p>
          <a:r>
            <a:rPr lang="en-US" sz="2400"/>
            <a:t>Return to this presentation after obtaining the CRID associated to your permit.   </a:t>
          </a:r>
        </a:p>
      </dgm:t>
    </dgm:pt>
    <dgm:pt modelId="{8FB4E5BB-0932-4D12-9FE0-D8303099DB93}" type="parTrans" cxnId="{5FD9C1E2-3323-4BB6-9AC1-3EFEF5C6F140}">
      <dgm:prSet/>
      <dgm:spPr/>
      <dgm:t>
        <a:bodyPr/>
        <a:lstStyle/>
        <a:p>
          <a:endParaRPr lang="en-US"/>
        </a:p>
      </dgm:t>
    </dgm:pt>
    <dgm:pt modelId="{5C627BEA-4CF3-4699-BEA3-F942593077FF}" type="sibTrans" cxnId="{5FD9C1E2-3323-4BB6-9AC1-3EFEF5C6F140}">
      <dgm:prSet/>
      <dgm:spPr/>
      <dgm:t>
        <a:bodyPr/>
        <a:lstStyle/>
        <a:p>
          <a:endParaRPr lang="en-US"/>
        </a:p>
      </dgm:t>
    </dgm:pt>
    <dgm:pt modelId="{58AAA42C-70E9-476C-9B9D-30E009821700}" type="pres">
      <dgm:prSet presAssocID="{12D49559-D3C6-4A53-BC82-D49D4C9654C4}" presName="linear" presStyleCnt="0">
        <dgm:presLayoutVars>
          <dgm:animLvl val="lvl"/>
          <dgm:resizeHandles val="exact"/>
        </dgm:presLayoutVars>
      </dgm:prSet>
      <dgm:spPr/>
    </dgm:pt>
    <dgm:pt modelId="{28C8B88B-423E-40B3-9C3D-127942ED1E95}" type="pres">
      <dgm:prSet presAssocID="{E366C40F-F354-4EB9-9C44-2B1D888B69F7}" presName="parentText" presStyleLbl="node1" presStyleIdx="0" presStyleCnt="2" custScaleY="158453">
        <dgm:presLayoutVars>
          <dgm:chMax val="0"/>
          <dgm:bulletEnabled val="1"/>
        </dgm:presLayoutVars>
      </dgm:prSet>
      <dgm:spPr/>
    </dgm:pt>
    <dgm:pt modelId="{0D7B9D08-BC93-4A08-968C-B4CB79DE5250}" type="pres">
      <dgm:prSet presAssocID="{E98DD1A8-C08F-435B-A98D-CB1CE010D7C1}" presName="spacer" presStyleCnt="0"/>
      <dgm:spPr/>
    </dgm:pt>
    <dgm:pt modelId="{F7D667BB-B75F-4817-A52C-22A6E80FEE45}" type="pres">
      <dgm:prSet presAssocID="{103C9D4A-9941-48B1-823C-D32823977430}" presName="parentText" presStyleLbl="node1" presStyleIdx="1" presStyleCnt="2" custLinFactY="100393" custLinFactNeighborY="200000">
        <dgm:presLayoutVars>
          <dgm:chMax val="0"/>
          <dgm:bulletEnabled val="1"/>
        </dgm:presLayoutVars>
      </dgm:prSet>
      <dgm:spPr/>
    </dgm:pt>
  </dgm:ptLst>
  <dgm:cxnLst>
    <dgm:cxn modelId="{AA56BF5C-E951-489A-B133-5E5A35EA10C7}" type="presOf" srcId="{12D49559-D3C6-4A53-BC82-D49D4C9654C4}" destId="{58AAA42C-70E9-476C-9B9D-30E009821700}" srcOrd="0" destOrd="0" presId="urn:microsoft.com/office/officeart/2005/8/layout/vList2"/>
    <dgm:cxn modelId="{F9805648-2388-4974-A2AB-968E50FDD2A9}" srcId="{12D49559-D3C6-4A53-BC82-D49D4C9654C4}" destId="{E366C40F-F354-4EB9-9C44-2B1D888B69F7}" srcOrd="0" destOrd="0" parTransId="{0384AF74-D4E5-4796-9F05-3E1E3B4698D0}" sibTransId="{E98DD1A8-C08F-435B-A98D-CB1CE010D7C1}"/>
    <dgm:cxn modelId="{A74EF580-7B32-4110-9F01-A1133F7CEFA2}" type="presOf" srcId="{103C9D4A-9941-48B1-823C-D32823977430}" destId="{F7D667BB-B75F-4817-A52C-22A6E80FEE45}" srcOrd="0" destOrd="0" presId="urn:microsoft.com/office/officeart/2005/8/layout/vList2"/>
    <dgm:cxn modelId="{38142ABF-CC47-4E8D-AB5E-88B0FBE75E77}" type="presOf" srcId="{E366C40F-F354-4EB9-9C44-2B1D888B69F7}" destId="{28C8B88B-423E-40B3-9C3D-127942ED1E95}" srcOrd="0" destOrd="0" presId="urn:microsoft.com/office/officeart/2005/8/layout/vList2"/>
    <dgm:cxn modelId="{5FD9C1E2-3323-4BB6-9AC1-3EFEF5C6F140}" srcId="{12D49559-D3C6-4A53-BC82-D49D4C9654C4}" destId="{103C9D4A-9941-48B1-823C-D32823977430}" srcOrd="1" destOrd="0" parTransId="{8FB4E5BB-0932-4D12-9FE0-D8303099DB93}" sibTransId="{5C627BEA-4CF3-4699-BEA3-F942593077FF}"/>
    <dgm:cxn modelId="{59EF6371-9CEF-45AF-AEC8-EAF017BC67F1}" type="presParOf" srcId="{58AAA42C-70E9-476C-9B9D-30E009821700}" destId="{28C8B88B-423E-40B3-9C3D-127942ED1E95}" srcOrd="0" destOrd="0" presId="urn:microsoft.com/office/officeart/2005/8/layout/vList2"/>
    <dgm:cxn modelId="{B06D9E4C-FCAB-435C-841F-1C0A21F4CF4E}" type="presParOf" srcId="{58AAA42C-70E9-476C-9B9D-30E009821700}" destId="{0D7B9D08-BC93-4A08-968C-B4CB79DE5250}" srcOrd="1" destOrd="0" presId="urn:microsoft.com/office/officeart/2005/8/layout/vList2"/>
    <dgm:cxn modelId="{29295947-65BA-4748-9F56-23B4A7B93A16}" type="presParOf" srcId="{58AAA42C-70E9-476C-9B9D-30E009821700}" destId="{F7D667BB-B75F-4817-A52C-22A6E80FEE4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506B5B-FF15-47E6-B4D0-AC6B22A1DA3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3A21ED7F-889D-4AE1-854F-54A6F6427A07}">
      <dgm:prSet/>
      <dgm:spPr/>
      <dgm:t>
        <a:bodyPr/>
        <a:lstStyle/>
        <a:p>
          <a:r>
            <a:rPr lang="en-US"/>
            <a:t>If you have a permit, you should have a CRID.  If you do not have a permit, return to the previous slide by clicking here. </a:t>
          </a:r>
        </a:p>
      </dgm:t>
    </dgm:pt>
    <dgm:pt modelId="{06063057-8973-4292-B8EC-634BE46A657B}" type="parTrans" cxnId="{DE465892-3689-4FFD-BCFD-ABB45CA32732}">
      <dgm:prSet/>
      <dgm:spPr/>
      <dgm:t>
        <a:bodyPr/>
        <a:lstStyle/>
        <a:p>
          <a:endParaRPr lang="en-US"/>
        </a:p>
      </dgm:t>
    </dgm:pt>
    <dgm:pt modelId="{3A62D97B-04B7-45BB-8C6C-3BD794E099B2}" type="sibTrans" cxnId="{DE465892-3689-4FFD-BCFD-ABB45CA32732}">
      <dgm:prSet/>
      <dgm:spPr/>
      <dgm:t>
        <a:bodyPr/>
        <a:lstStyle/>
        <a:p>
          <a:endParaRPr lang="en-US"/>
        </a:p>
      </dgm:t>
    </dgm:pt>
    <dgm:pt modelId="{1A307AEA-32A3-4A1E-AFB1-4A3408CB2A10}" type="pres">
      <dgm:prSet presAssocID="{2A506B5B-FF15-47E6-B4D0-AC6B22A1DA38}" presName="linear" presStyleCnt="0">
        <dgm:presLayoutVars>
          <dgm:animLvl val="lvl"/>
          <dgm:resizeHandles val="exact"/>
        </dgm:presLayoutVars>
      </dgm:prSet>
      <dgm:spPr/>
    </dgm:pt>
    <dgm:pt modelId="{49EE1EDE-C3CC-41BE-BBE6-864AB2ABD90D}" type="pres">
      <dgm:prSet presAssocID="{3A21ED7F-889D-4AE1-854F-54A6F6427A07}" presName="parentText" presStyleLbl="node1" presStyleIdx="0" presStyleCnt="1">
        <dgm:presLayoutVars>
          <dgm:chMax val="0"/>
          <dgm:bulletEnabled val="1"/>
        </dgm:presLayoutVars>
      </dgm:prSet>
      <dgm:spPr/>
    </dgm:pt>
  </dgm:ptLst>
  <dgm:cxnLst>
    <dgm:cxn modelId="{40FA671D-EBEF-4BB9-92DB-54012D40336A}" type="presOf" srcId="{2A506B5B-FF15-47E6-B4D0-AC6B22A1DA38}" destId="{1A307AEA-32A3-4A1E-AFB1-4A3408CB2A10}" srcOrd="0" destOrd="0" presId="urn:microsoft.com/office/officeart/2005/8/layout/vList2"/>
    <dgm:cxn modelId="{DE465892-3689-4FFD-BCFD-ABB45CA32732}" srcId="{2A506B5B-FF15-47E6-B4D0-AC6B22A1DA38}" destId="{3A21ED7F-889D-4AE1-854F-54A6F6427A07}" srcOrd="0" destOrd="0" parTransId="{06063057-8973-4292-B8EC-634BE46A657B}" sibTransId="{3A62D97B-04B7-45BB-8C6C-3BD794E099B2}"/>
    <dgm:cxn modelId="{ACB1C6B2-4403-4877-B7DF-306485E20CA5}" type="presOf" srcId="{3A21ED7F-889D-4AE1-854F-54A6F6427A07}" destId="{49EE1EDE-C3CC-41BE-BBE6-864AB2ABD90D}" srcOrd="0" destOrd="0" presId="urn:microsoft.com/office/officeart/2005/8/layout/vList2"/>
    <dgm:cxn modelId="{53B6B936-47D0-447D-B77F-0A268F913927}" type="presParOf" srcId="{1A307AEA-32A3-4A1E-AFB1-4A3408CB2A10}" destId="{49EE1EDE-C3CC-41BE-BBE6-864AB2ABD90D}"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8B88B-423E-40B3-9C3D-127942ED1E95}">
      <dsp:nvSpPr>
        <dsp:cNvPr id="0" name=""/>
        <dsp:cNvSpPr/>
      </dsp:nvSpPr>
      <dsp:spPr>
        <a:xfrm>
          <a:off x="0" y="464"/>
          <a:ext cx="10991150" cy="112830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If you don’t know your CRID, contact the office where your permit is located or contact the MSSC at 1-877-672-0007 or </a:t>
          </a:r>
          <a:r>
            <a:rPr lang="en-US" sz="2400" kern="120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MSSC@usps.gov</a:t>
          </a:r>
          <a:r>
            <a:rPr lang="en-US" sz="2400" kern="1200"/>
            <a:t>.  </a:t>
          </a:r>
        </a:p>
      </dsp:txBody>
      <dsp:txXfrm>
        <a:off x="55079" y="55543"/>
        <a:ext cx="10880992" cy="1018150"/>
      </dsp:txXfrm>
    </dsp:sp>
    <dsp:sp modelId="{F7D667BB-B75F-4817-A52C-22A6E80FEE45}">
      <dsp:nvSpPr>
        <dsp:cNvPr id="0" name=""/>
        <dsp:cNvSpPr/>
      </dsp:nvSpPr>
      <dsp:spPr>
        <a:xfrm>
          <a:off x="0" y="1140473"/>
          <a:ext cx="10991150" cy="71207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Return to this presentation after obtaining the CRID associated to your permit.   </a:t>
          </a:r>
        </a:p>
      </dsp:txBody>
      <dsp:txXfrm>
        <a:off x="34761" y="1175234"/>
        <a:ext cx="10921628" cy="6425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E1EDE-C3CC-41BE-BBE6-864AB2ABD90D}">
      <dsp:nvSpPr>
        <dsp:cNvPr id="0" name=""/>
        <dsp:cNvSpPr/>
      </dsp:nvSpPr>
      <dsp:spPr>
        <a:xfrm>
          <a:off x="0" y="14139"/>
          <a:ext cx="4378695" cy="8950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If you have a permit, you should have a CRID.  If you do not have a permit, return to the previous slide by clicking here. </a:t>
          </a:r>
        </a:p>
      </dsp:txBody>
      <dsp:txXfrm>
        <a:off x="43693" y="57832"/>
        <a:ext cx="4291309" cy="8076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a:noFill/>
          </a:ln>
        </p:spPr>
        <p:txBody>
          <a:bodyPr vert="horz" wrap="square" lIns="91770" tIns="45885" rIns="91770" bIns="45885" numCol="1" anchor="t" anchorCtr="0" compatLnSpc="1">
            <a:prstTxWarp prst="textNoShape">
              <a:avLst/>
            </a:prstTxWarp>
          </a:bodyPr>
          <a:lstStyle>
            <a:lvl1pPr defTabSz="881063">
              <a:defRPr sz="1200">
                <a:latin typeface="Arial" pitchFamily="34" charset="0"/>
                <a:ea typeface="ヒラギノ角ゴ Pro W3"/>
                <a:cs typeface="ヒラギノ角ゴ Pro W3"/>
              </a:defRPr>
            </a:lvl1pPr>
          </a:lstStyle>
          <a:p>
            <a:pPr>
              <a:defRPr/>
            </a:pPr>
            <a:endParaRPr lang="en-US"/>
          </a:p>
        </p:txBody>
      </p:sp>
      <p:sp>
        <p:nvSpPr>
          <p:cNvPr id="3" name="Date Placeholder 2"/>
          <p:cNvSpPr>
            <a:spLocks noGrp="1"/>
          </p:cNvSpPr>
          <p:nvPr>
            <p:ph type="dt" sz="quarter" idx="1"/>
          </p:nvPr>
        </p:nvSpPr>
        <p:spPr bwMode="auto">
          <a:xfrm>
            <a:off x="3970338" y="0"/>
            <a:ext cx="3038475" cy="465138"/>
          </a:xfrm>
          <a:prstGeom prst="rect">
            <a:avLst/>
          </a:prstGeom>
          <a:noFill/>
          <a:ln>
            <a:noFill/>
          </a:ln>
        </p:spPr>
        <p:txBody>
          <a:bodyPr vert="horz" wrap="square" lIns="91770" tIns="45885" rIns="91770" bIns="45885" numCol="1" anchor="t" anchorCtr="0" compatLnSpc="1">
            <a:prstTxWarp prst="textNoShape">
              <a:avLst/>
            </a:prstTxWarp>
          </a:bodyPr>
          <a:lstStyle>
            <a:lvl1pPr algn="r" defTabSz="881063">
              <a:defRPr sz="1200">
                <a:latin typeface="Arial" pitchFamily="34" charset="0"/>
                <a:ea typeface="ヒラギノ角ゴ Pro W3"/>
                <a:cs typeface="ヒラギノ角ゴ Pro W3"/>
              </a:defRPr>
            </a:lvl1pPr>
          </a:lstStyle>
          <a:p>
            <a:pPr>
              <a:defRPr/>
            </a:pPr>
            <a:fld id="{5F8C561C-DC02-4568-B6D3-E4C4DAD74853}" type="datetimeFigureOut">
              <a:rPr lang="en-US"/>
              <a:pPr>
                <a:defRPr/>
              </a:pPr>
              <a:t>1/23/2024</a:t>
            </a:fld>
            <a:endParaRPr lang="en-US"/>
          </a:p>
        </p:txBody>
      </p:sp>
      <p:sp>
        <p:nvSpPr>
          <p:cNvPr id="4" name="Footer Placeholder 3"/>
          <p:cNvSpPr>
            <a:spLocks noGrp="1"/>
          </p:cNvSpPr>
          <p:nvPr>
            <p:ph type="ftr" sz="quarter" idx="2"/>
          </p:nvPr>
        </p:nvSpPr>
        <p:spPr bwMode="auto">
          <a:xfrm>
            <a:off x="0" y="8829675"/>
            <a:ext cx="3038475" cy="465138"/>
          </a:xfrm>
          <a:prstGeom prst="rect">
            <a:avLst/>
          </a:prstGeom>
          <a:noFill/>
          <a:ln>
            <a:noFill/>
          </a:ln>
        </p:spPr>
        <p:txBody>
          <a:bodyPr vert="horz" wrap="square" lIns="91770" tIns="45885" rIns="91770" bIns="45885" numCol="1" anchor="b" anchorCtr="0" compatLnSpc="1">
            <a:prstTxWarp prst="textNoShape">
              <a:avLst/>
            </a:prstTxWarp>
          </a:bodyPr>
          <a:lstStyle>
            <a:lvl1pPr defTabSz="881063">
              <a:defRPr sz="1200">
                <a:latin typeface="Arial" pitchFamily="34" charset="0"/>
                <a:ea typeface="ヒラギノ角ゴ Pro W3"/>
                <a:cs typeface="ヒラギノ角ゴ Pro W3"/>
              </a:defRPr>
            </a:lvl1pPr>
          </a:lstStyle>
          <a:p>
            <a:pPr>
              <a:defRPr/>
            </a:pPr>
            <a:endParaRPr lang="en-US"/>
          </a:p>
        </p:txBody>
      </p:sp>
      <p:sp>
        <p:nvSpPr>
          <p:cNvPr id="5" name="Slide Number Placeholder 4"/>
          <p:cNvSpPr>
            <a:spLocks noGrp="1"/>
          </p:cNvSpPr>
          <p:nvPr>
            <p:ph type="sldNum" sz="quarter" idx="3"/>
          </p:nvPr>
        </p:nvSpPr>
        <p:spPr bwMode="auto">
          <a:xfrm>
            <a:off x="3970338" y="8829675"/>
            <a:ext cx="3038475" cy="465138"/>
          </a:xfrm>
          <a:prstGeom prst="rect">
            <a:avLst/>
          </a:prstGeom>
          <a:noFill/>
          <a:ln>
            <a:noFill/>
          </a:ln>
        </p:spPr>
        <p:txBody>
          <a:bodyPr vert="horz" wrap="square" lIns="91770" tIns="45885" rIns="91770" bIns="45885" numCol="1" anchor="b" anchorCtr="0" compatLnSpc="1">
            <a:prstTxWarp prst="textNoShape">
              <a:avLst/>
            </a:prstTxWarp>
          </a:bodyPr>
          <a:lstStyle>
            <a:lvl1pPr algn="r" defTabSz="881063">
              <a:defRPr sz="1200">
                <a:latin typeface="Arial" pitchFamily="34" charset="0"/>
                <a:ea typeface="ヒラギノ角ゴ Pro W3"/>
                <a:cs typeface="ヒラギノ角ゴ Pro W3"/>
              </a:defRPr>
            </a:lvl1pPr>
          </a:lstStyle>
          <a:p>
            <a:pPr>
              <a:defRPr/>
            </a:pPr>
            <a:fld id="{6813FE56-2562-47A1-BD33-DBA06E7232B3}" type="slidenum">
              <a:rPr lang="en-US"/>
              <a:pPr>
                <a:defRPr/>
              </a:pPr>
              <a:t>‹#›</a:t>
            </a:fld>
            <a:endParaRPr lang="en-US"/>
          </a:p>
        </p:txBody>
      </p:sp>
    </p:spTree>
    <p:extLst>
      <p:ext uri="{BB962C8B-B14F-4D97-AF65-F5344CB8AC3E}">
        <p14:creationId xmlns:p14="http://schemas.microsoft.com/office/powerpoint/2010/main" val="1801029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a:noFill/>
          </a:ln>
        </p:spPr>
        <p:txBody>
          <a:bodyPr vert="horz" wrap="square" lIns="91770" tIns="45885" rIns="91770" bIns="45885" numCol="1" anchor="t" anchorCtr="0" compatLnSpc="1">
            <a:prstTxWarp prst="textNoShape">
              <a:avLst/>
            </a:prstTxWarp>
          </a:bodyPr>
          <a:lstStyle>
            <a:lvl1pPr defTabSz="881063">
              <a:defRPr sz="1200">
                <a:latin typeface="Calibri" pitchFamily="34" charset="0"/>
                <a:ea typeface="ヒラギノ角ゴ Pro W3"/>
                <a:cs typeface="ヒラギノ角ゴ Pro W3"/>
              </a:defRPr>
            </a:lvl1pPr>
          </a:lstStyle>
          <a:p>
            <a:pPr>
              <a:defRPr/>
            </a:pPr>
            <a:endParaRPr lang="en-US"/>
          </a:p>
        </p:txBody>
      </p:sp>
      <p:sp>
        <p:nvSpPr>
          <p:cNvPr id="3" name="Date Placeholder 2"/>
          <p:cNvSpPr>
            <a:spLocks noGrp="1"/>
          </p:cNvSpPr>
          <p:nvPr>
            <p:ph type="dt" idx="1"/>
          </p:nvPr>
        </p:nvSpPr>
        <p:spPr bwMode="auto">
          <a:xfrm>
            <a:off x="3970338" y="0"/>
            <a:ext cx="3038475" cy="465138"/>
          </a:xfrm>
          <a:prstGeom prst="rect">
            <a:avLst/>
          </a:prstGeom>
          <a:noFill/>
          <a:ln>
            <a:noFill/>
          </a:ln>
        </p:spPr>
        <p:txBody>
          <a:bodyPr vert="horz" wrap="square" lIns="91770" tIns="45885" rIns="91770" bIns="45885" numCol="1" anchor="t" anchorCtr="0" compatLnSpc="1">
            <a:prstTxWarp prst="textNoShape">
              <a:avLst/>
            </a:prstTxWarp>
          </a:bodyPr>
          <a:lstStyle>
            <a:lvl1pPr algn="r" defTabSz="881063">
              <a:defRPr sz="1200">
                <a:latin typeface="Calibri" pitchFamily="34" charset="0"/>
                <a:ea typeface="ヒラギノ角ゴ Pro W3"/>
                <a:cs typeface="ヒラギノ角ゴ Pro W3"/>
              </a:defRPr>
            </a:lvl1pPr>
          </a:lstStyle>
          <a:p>
            <a:pPr>
              <a:defRPr/>
            </a:pPr>
            <a:fld id="{E5351930-53D0-4F42-A1A0-ACFF350B8BBB}" type="datetimeFigureOut">
              <a:rPr lang="en-US"/>
              <a:pPr>
                <a:defRPr/>
              </a:pPr>
              <a:t>1/23/2024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5207" tIns="47604" rIns="95207" bIns="47604" rtlCol="0" anchor="ctr"/>
          <a:lstStyle/>
          <a:p>
            <a:pPr lvl="0"/>
            <a:endParaRPr lang="en-US" noProof="0"/>
          </a:p>
        </p:txBody>
      </p:sp>
      <p:sp>
        <p:nvSpPr>
          <p:cNvPr id="5" name="Notes Placeholder 4"/>
          <p:cNvSpPr>
            <a:spLocks noGrp="1"/>
          </p:cNvSpPr>
          <p:nvPr>
            <p:ph type="body" sz="quarter" idx="3"/>
          </p:nvPr>
        </p:nvSpPr>
        <p:spPr bwMode="auto">
          <a:xfrm>
            <a:off x="701675" y="4416425"/>
            <a:ext cx="5607050" cy="4183063"/>
          </a:xfrm>
          <a:prstGeom prst="rect">
            <a:avLst/>
          </a:prstGeom>
          <a:noFill/>
          <a:ln>
            <a:noFill/>
          </a:ln>
        </p:spPr>
        <p:txBody>
          <a:bodyPr vert="horz" wrap="square" lIns="91770" tIns="45885" rIns="91770" bIns="4588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29675"/>
            <a:ext cx="3038475" cy="465138"/>
          </a:xfrm>
          <a:prstGeom prst="rect">
            <a:avLst/>
          </a:prstGeom>
          <a:noFill/>
          <a:ln>
            <a:noFill/>
          </a:ln>
        </p:spPr>
        <p:txBody>
          <a:bodyPr vert="horz" wrap="square" lIns="91770" tIns="45885" rIns="91770" bIns="45885" numCol="1" anchor="b" anchorCtr="0" compatLnSpc="1">
            <a:prstTxWarp prst="textNoShape">
              <a:avLst/>
            </a:prstTxWarp>
          </a:bodyPr>
          <a:lstStyle>
            <a:lvl1pPr defTabSz="881063">
              <a:defRPr sz="1200">
                <a:latin typeface="Calibri" pitchFamily="34" charset="0"/>
                <a:ea typeface="ヒラギノ角ゴ Pro W3"/>
                <a:cs typeface="ヒラギノ角ゴ Pro W3"/>
              </a:defRPr>
            </a:lvl1pPr>
          </a:lstStyle>
          <a:p>
            <a:pPr>
              <a:defRPr/>
            </a:pPr>
            <a:endParaRPr lang="en-US"/>
          </a:p>
        </p:txBody>
      </p:sp>
      <p:sp>
        <p:nvSpPr>
          <p:cNvPr id="7" name="Slide Number Placeholder 6"/>
          <p:cNvSpPr>
            <a:spLocks noGrp="1"/>
          </p:cNvSpPr>
          <p:nvPr>
            <p:ph type="sldNum" sz="quarter" idx="5"/>
          </p:nvPr>
        </p:nvSpPr>
        <p:spPr bwMode="auto">
          <a:xfrm>
            <a:off x="3970338" y="8829675"/>
            <a:ext cx="3038475" cy="465138"/>
          </a:xfrm>
          <a:prstGeom prst="rect">
            <a:avLst/>
          </a:prstGeom>
          <a:noFill/>
          <a:ln>
            <a:noFill/>
          </a:ln>
        </p:spPr>
        <p:txBody>
          <a:bodyPr vert="horz" wrap="square" lIns="91770" tIns="45885" rIns="91770" bIns="45885" numCol="1" anchor="b" anchorCtr="0" compatLnSpc="1">
            <a:prstTxWarp prst="textNoShape">
              <a:avLst/>
            </a:prstTxWarp>
          </a:bodyPr>
          <a:lstStyle>
            <a:lvl1pPr algn="r" defTabSz="881063">
              <a:defRPr sz="1200">
                <a:latin typeface="Calibri" pitchFamily="34" charset="0"/>
                <a:ea typeface="ヒラギノ角ゴ Pro W3"/>
                <a:cs typeface="ヒラギノ角ゴ Pro W3"/>
              </a:defRPr>
            </a:lvl1pPr>
          </a:lstStyle>
          <a:p>
            <a:pPr>
              <a:defRPr/>
            </a:pPr>
            <a:fld id="{C4F84A7A-BEED-4873-B1FB-54DB813B823F}" type="slidenum">
              <a:rPr lang="en-US"/>
              <a:pPr>
                <a:defRPr/>
              </a:pPr>
              <a:t>‹#›</a:t>
            </a:fld>
            <a:endParaRPr lang="en-US"/>
          </a:p>
        </p:txBody>
      </p:sp>
    </p:spTree>
    <p:extLst>
      <p:ext uri="{BB962C8B-B14F-4D97-AF65-F5344CB8AC3E}">
        <p14:creationId xmlns:p14="http://schemas.microsoft.com/office/powerpoint/2010/main" val="16036605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347663"/>
            <a:ext cx="6197600" cy="3486150"/>
          </a:xfrm>
        </p:spPr>
      </p:sp>
      <p:sp>
        <p:nvSpPr>
          <p:cNvPr id="3" name="Notes Placeholder 2"/>
          <p:cNvSpPr>
            <a:spLocks noGrp="1"/>
          </p:cNvSpPr>
          <p:nvPr>
            <p:ph type="body" idx="1"/>
          </p:nvPr>
        </p:nvSpPr>
        <p:spPr>
          <a:xfrm>
            <a:off x="406400" y="4034367"/>
            <a:ext cx="6197600" cy="5120922"/>
          </a:xfrm>
        </p:spPr>
        <p:txBody>
          <a:bodyPr/>
          <a:lstStyle/>
          <a:p>
            <a:endParaRPr lang="en-US" dirty="0"/>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1</a:t>
            </a:fld>
            <a:endParaRPr lang="en-US"/>
          </a:p>
        </p:txBody>
      </p:sp>
    </p:spTree>
    <p:extLst>
      <p:ext uri="{BB962C8B-B14F-4D97-AF65-F5344CB8AC3E}">
        <p14:creationId xmlns:p14="http://schemas.microsoft.com/office/powerpoint/2010/main" val="1816041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10</a:t>
            </a:fld>
            <a:endParaRPr lang="en-US"/>
          </a:p>
        </p:txBody>
      </p:sp>
    </p:spTree>
    <p:extLst>
      <p:ext uri="{BB962C8B-B14F-4D97-AF65-F5344CB8AC3E}">
        <p14:creationId xmlns:p14="http://schemas.microsoft.com/office/powerpoint/2010/main" val="3483085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eaLnBrk="1" hangingPunct="1">
              <a:spcBef>
                <a:spcPct val="0"/>
              </a:spcBef>
            </a:pPr>
            <a:endParaRPr lang="en-US" altLang="en-US" b="0">
              <a:cs typeface="Calibri"/>
            </a:endParaRPr>
          </a:p>
          <a:p>
            <a:pPr>
              <a:spcBef>
                <a:spcPct val="0"/>
              </a:spcBef>
            </a:pPr>
            <a:endParaRPr lang="en-US" altLang="en-US">
              <a:cs typeface="Calibri"/>
            </a:endParaRPr>
          </a:p>
          <a:p>
            <a:pPr>
              <a:spcBef>
                <a:spcPct val="0"/>
              </a:spcBef>
            </a:pPr>
            <a:endParaRPr lang="en-US" alt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BE9E65B7-8FE1-49C4-BCC0-BEF00135B6F5}" type="slidenum">
              <a:rPr lang="en-US" smtClean="0"/>
              <a:t>11</a:t>
            </a:fld>
            <a:endParaRPr lang="en-US"/>
          </a:p>
        </p:txBody>
      </p:sp>
    </p:spTree>
    <p:extLst>
      <p:ext uri="{BB962C8B-B14F-4D97-AF65-F5344CB8AC3E}">
        <p14:creationId xmlns:p14="http://schemas.microsoft.com/office/powerpoint/2010/main" val="2760371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E65B7-8FE1-49C4-BCC0-BEF00135B6F5}" type="slidenum">
              <a:rPr lang="en-US" smtClean="0"/>
              <a:t>12</a:t>
            </a:fld>
            <a:endParaRPr lang="en-US"/>
          </a:p>
        </p:txBody>
      </p:sp>
    </p:spTree>
    <p:extLst>
      <p:ext uri="{BB962C8B-B14F-4D97-AF65-F5344CB8AC3E}">
        <p14:creationId xmlns:p14="http://schemas.microsoft.com/office/powerpoint/2010/main" val="616662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13</a:t>
            </a:fld>
            <a:endParaRPr lang="en-US"/>
          </a:p>
        </p:txBody>
      </p:sp>
    </p:spTree>
    <p:extLst>
      <p:ext uri="{BB962C8B-B14F-4D97-AF65-F5344CB8AC3E}">
        <p14:creationId xmlns:p14="http://schemas.microsoft.com/office/powerpoint/2010/main" val="1938292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a:t>
            </a:r>
          </a:p>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14</a:t>
            </a:fld>
            <a:endParaRPr lang="en-US"/>
          </a:p>
        </p:txBody>
      </p:sp>
    </p:spTree>
    <p:extLst>
      <p:ext uri="{BB962C8B-B14F-4D97-AF65-F5344CB8AC3E}">
        <p14:creationId xmlns:p14="http://schemas.microsoft.com/office/powerpoint/2010/main" val="2988703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15</a:t>
            </a:fld>
            <a:endParaRPr lang="en-US"/>
          </a:p>
        </p:txBody>
      </p:sp>
    </p:spTree>
    <p:extLst>
      <p:ext uri="{BB962C8B-B14F-4D97-AF65-F5344CB8AC3E}">
        <p14:creationId xmlns:p14="http://schemas.microsoft.com/office/powerpoint/2010/main" val="1094528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16</a:t>
            </a:fld>
            <a:endParaRPr lang="en-US"/>
          </a:p>
        </p:txBody>
      </p:sp>
    </p:spTree>
    <p:extLst>
      <p:ext uri="{BB962C8B-B14F-4D97-AF65-F5344CB8AC3E}">
        <p14:creationId xmlns:p14="http://schemas.microsoft.com/office/powerpoint/2010/main" val="1693965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416425"/>
            <a:ext cx="6197600" cy="4183063"/>
          </a:xfrm>
        </p:spPr>
        <p:txBody>
          <a:bodyPr/>
          <a:lstStyle/>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17</a:t>
            </a:fld>
            <a:endParaRPr lang="en-US"/>
          </a:p>
        </p:txBody>
      </p:sp>
    </p:spTree>
    <p:extLst>
      <p:ext uri="{BB962C8B-B14F-4D97-AF65-F5344CB8AC3E}">
        <p14:creationId xmlns:p14="http://schemas.microsoft.com/office/powerpoint/2010/main" val="168659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18</a:t>
            </a:fld>
            <a:endParaRPr lang="en-US"/>
          </a:p>
        </p:txBody>
      </p:sp>
    </p:spTree>
    <p:extLst>
      <p:ext uri="{BB962C8B-B14F-4D97-AF65-F5344CB8AC3E}">
        <p14:creationId xmlns:p14="http://schemas.microsoft.com/office/powerpoint/2010/main" val="3770651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19</a:t>
            </a:fld>
            <a:endParaRPr lang="en-US"/>
          </a:p>
        </p:txBody>
      </p:sp>
    </p:spTree>
    <p:extLst>
      <p:ext uri="{BB962C8B-B14F-4D97-AF65-F5344CB8AC3E}">
        <p14:creationId xmlns:p14="http://schemas.microsoft.com/office/powerpoint/2010/main" val="2358356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8963" y="696913"/>
            <a:ext cx="5719762" cy="32178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CAF291-BF7C-4AAB-83C4-485AFF461A0A}" type="slidenum">
              <a:rPr lang="en-US" smtClean="0"/>
              <a:t>2</a:t>
            </a:fld>
            <a:endParaRPr lang="en-US"/>
          </a:p>
        </p:txBody>
      </p:sp>
    </p:spTree>
    <p:extLst>
      <p:ext uri="{BB962C8B-B14F-4D97-AF65-F5344CB8AC3E}">
        <p14:creationId xmlns:p14="http://schemas.microsoft.com/office/powerpoint/2010/main" val="3428194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20</a:t>
            </a:fld>
            <a:endParaRPr lang="en-US"/>
          </a:p>
        </p:txBody>
      </p:sp>
    </p:spTree>
    <p:extLst>
      <p:ext uri="{BB962C8B-B14F-4D97-AF65-F5344CB8AC3E}">
        <p14:creationId xmlns:p14="http://schemas.microsoft.com/office/powerpoint/2010/main" val="778329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21</a:t>
            </a:fld>
            <a:endParaRPr lang="en-US"/>
          </a:p>
        </p:txBody>
      </p:sp>
    </p:spTree>
    <p:extLst>
      <p:ext uri="{BB962C8B-B14F-4D97-AF65-F5344CB8AC3E}">
        <p14:creationId xmlns:p14="http://schemas.microsoft.com/office/powerpoint/2010/main" val="853473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22</a:t>
            </a:fld>
            <a:endParaRPr lang="en-US"/>
          </a:p>
        </p:txBody>
      </p:sp>
    </p:spTree>
    <p:extLst>
      <p:ext uri="{BB962C8B-B14F-4D97-AF65-F5344CB8AC3E}">
        <p14:creationId xmlns:p14="http://schemas.microsoft.com/office/powerpoint/2010/main" val="1313876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23</a:t>
            </a:fld>
            <a:endParaRPr lang="en-US"/>
          </a:p>
        </p:txBody>
      </p:sp>
    </p:spTree>
    <p:extLst>
      <p:ext uri="{BB962C8B-B14F-4D97-AF65-F5344CB8AC3E}">
        <p14:creationId xmlns:p14="http://schemas.microsoft.com/office/powerpoint/2010/main" val="4103366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24</a:t>
            </a:fld>
            <a:endParaRPr lang="en-US"/>
          </a:p>
        </p:txBody>
      </p:sp>
    </p:spTree>
    <p:extLst>
      <p:ext uri="{BB962C8B-B14F-4D97-AF65-F5344CB8AC3E}">
        <p14:creationId xmlns:p14="http://schemas.microsoft.com/office/powerpoint/2010/main" val="15068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25</a:t>
            </a:fld>
            <a:endParaRPr lang="en-US"/>
          </a:p>
        </p:txBody>
      </p:sp>
    </p:spTree>
    <p:extLst>
      <p:ext uri="{BB962C8B-B14F-4D97-AF65-F5344CB8AC3E}">
        <p14:creationId xmlns:p14="http://schemas.microsoft.com/office/powerpoint/2010/main" val="445014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26</a:t>
            </a:fld>
            <a:endParaRPr lang="en-US"/>
          </a:p>
        </p:txBody>
      </p:sp>
    </p:spTree>
    <p:extLst>
      <p:ext uri="{BB962C8B-B14F-4D97-AF65-F5344CB8AC3E}">
        <p14:creationId xmlns:p14="http://schemas.microsoft.com/office/powerpoint/2010/main" val="2069439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27</a:t>
            </a:fld>
            <a:endParaRPr lang="en-US"/>
          </a:p>
        </p:txBody>
      </p:sp>
    </p:spTree>
    <p:extLst>
      <p:ext uri="{BB962C8B-B14F-4D97-AF65-F5344CB8AC3E}">
        <p14:creationId xmlns:p14="http://schemas.microsoft.com/office/powerpoint/2010/main" val="1498265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28</a:t>
            </a:fld>
            <a:endParaRPr lang="en-US"/>
          </a:p>
        </p:txBody>
      </p:sp>
    </p:spTree>
    <p:extLst>
      <p:ext uri="{BB962C8B-B14F-4D97-AF65-F5344CB8AC3E}">
        <p14:creationId xmlns:p14="http://schemas.microsoft.com/office/powerpoint/2010/main" val="2015793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29</a:t>
            </a:fld>
            <a:endParaRPr lang="en-US"/>
          </a:p>
        </p:txBody>
      </p:sp>
    </p:spTree>
    <p:extLst>
      <p:ext uri="{BB962C8B-B14F-4D97-AF65-F5344CB8AC3E}">
        <p14:creationId xmlns:p14="http://schemas.microsoft.com/office/powerpoint/2010/main" val="167703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3</a:t>
            </a:fld>
            <a:endParaRPr lang="en-US"/>
          </a:p>
        </p:txBody>
      </p:sp>
    </p:spTree>
    <p:extLst>
      <p:ext uri="{BB962C8B-B14F-4D97-AF65-F5344CB8AC3E}">
        <p14:creationId xmlns:p14="http://schemas.microsoft.com/office/powerpoint/2010/main" val="39248444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30</a:t>
            </a:fld>
            <a:endParaRPr lang="en-US"/>
          </a:p>
        </p:txBody>
      </p:sp>
    </p:spTree>
    <p:extLst>
      <p:ext uri="{BB962C8B-B14F-4D97-AF65-F5344CB8AC3E}">
        <p14:creationId xmlns:p14="http://schemas.microsoft.com/office/powerpoint/2010/main" val="603426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31</a:t>
            </a:fld>
            <a:endParaRPr lang="en-US"/>
          </a:p>
        </p:txBody>
      </p:sp>
    </p:spTree>
    <p:extLst>
      <p:ext uri="{BB962C8B-B14F-4D97-AF65-F5344CB8AC3E}">
        <p14:creationId xmlns:p14="http://schemas.microsoft.com/office/powerpoint/2010/main" val="1014256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32</a:t>
            </a:fld>
            <a:endParaRPr lang="en-US"/>
          </a:p>
        </p:txBody>
      </p:sp>
    </p:spTree>
    <p:extLst>
      <p:ext uri="{BB962C8B-B14F-4D97-AF65-F5344CB8AC3E}">
        <p14:creationId xmlns:p14="http://schemas.microsoft.com/office/powerpoint/2010/main" val="22838229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33</a:t>
            </a:fld>
            <a:endParaRPr lang="en-US"/>
          </a:p>
        </p:txBody>
      </p:sp>
    </p:spTree>
    <p:extLst>
      <p:ext uri="{BB962C8B-B14F-4D97-AF65-F5344CB8AC3E}">
        <p14:creationId xmlns:p14="http://schemas.microsoft.com/office/powerpoint/2010/main" val="2814195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34</a:t>
            </a:fld>
            <a:endParaRPr lang="en-US"/>
          </a:p>
        </p:txBody>
      </p:sp>
    </p:spTree>
    <p:extLst>
      <p:ext uri="{BB962C8B-B14F-4D97-AF65-F5344CB8AC3E}">
        <p14:creationId xmlns:p14="http://schemas.microsoft.com/office/powerpoint/2010/main" val="3197330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35</a:t>
            </a:fld>
            <a:endParaRPr lang="en-US"/>
          </a:p>
        </p:txBody>
      </p:sp>
    </p:spTree>
    <p:extLst>
      <p:ext uri="{BB962C8B-B14F-4D97-AF65-F5344CB8AC3E}">
        <p14:creationId xmlns:p14="http://schemas.microsoft.com/office/powerpoint/2010/main" val="3094506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36</a:t>
            </a:fld>
            <a:endParaRPr lang="en-US"/>
          </a:p>
        </p:txBody>
      </p:sp>
    </p:spTree>
    <p:extLst>
      <p:ext uri="{BB962C8B-B14F-4D97-AF65-F5344CB8AC3E}">
        <p14:creationId xmlns:p14="http://schemas.microsoft.com/office/powerpoint/2010/main" val="198994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2712" y="4183856"/>
            <a:ext cx="6524976" cy="4878388"/>
          </a:xfrm>
        </p:spPr>
        <p:txBody>
          <a:bodyPr/>
          <a:lstStyle/>
          <a:p>
            <a:pPr>
              <a:spcBef>
                <a:spcPts val="600"/>
              </a:spcBef>
            </a:pPr>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37</a:t>
            </a:fld>
            <a:endParaRPr lang="en-US"/>
          </a:p>
        </p:txBody>
      </p:sp>
    </p:spTree>
    <p:extLst>
      <p:ext uri="{BB962C8B-B14F-4D97-AF65-F5344CB8AC3E}">
        <p14:creationId xmlns:p14="http://schemas.microsoft.com/office/powerpoint/2010/main" val="4130168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2712" y="4183856"/>
            <a:ext cx="6524976" cy="4878388"/>
          </a:xfrm>
        </p:spPr>
        <p:txBody>
          <a:bodyPr/>
          <a:lstStyle/>
          <a:p>
            <a:pPr>
              <a:spcBef>
                <a:spcPts val="600"/>
              </a:spcBef>
            </a:pPr>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38</a:t>
            </a:fld>
            <a:endParaRPr lang="en-US"/>
          </a:p>
        </p:txBody>
      </p:sp>
    </p:spTree>
    <p:extLst>
      <p:ext uri="{BB962C8B-B14F-4D97-AF65-F5344CB8AC3E}">
        <p14:creationId xmlns:p14="http://schemas.microsoft.com/office/powerpoint/2010/main" val="597551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kern="1400">
              <a:ln>
                <a:noFill/>
              </a:ln>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39</a:t>
            </a:fld>
            <a:endParaRPr lang="en-US"/>
          </a:p>
        </p:txBody>
      </p:sp>
    </p:spTree>
    <p:extLst>
      <p:ext uri="{BB962C8B-B14F-4D97-AF65-F5344CB8AC3E}">
        <p14:creationId xmlns:p14="http://schemas.microsoft.com/office/powerpoint/2010/main" val="1939550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4</a:t>
            </a:fld>
            <a:endParaRPr lang="en-US"/>
          </a:p>
        </p:txBody>
      </p:sp>
    </p:spTree>
    <p:extLst>
      <p:ext uri="{BB962C8B-B14F-4D97-AF65-F5344CB8AC3E}">
        <p14:creationId xmlns:p14="http://schemas.microsoft.com/office/powerpoint/2010/main" val="15782604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E91E8929-F7C7-4D1E-91E8-BD3E385E83E7}" type="slidenum">
              <a:rPr lang="en-US" smtClean="0"/>
              <a:t>40</a:t>
            </a:fld>
            <a:endParaRPr lang="en-US"/>
          </a:p>
        </p:txBody>
      </p:sp>
    </p:spTree>
    <p:extLst>
      <p:ext uri="{BB962C8B-B14F-4D97-AF65-F5344CB8AC3E}">
        <p14:creationId xmlns:p14="http://schemas.microsoft.com/office/powerpoint/2010/main" val="37188923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E91E8929-F7C7-4D1E-91E8-BD3E385E83E7}" type="slidenum">
              <a:rPr lang="en-US" smtClean="0"/>
              <a:t>41</a:t>
            </a:fld>
            <a:endParaRPr lang="en-US"/>
          </a:p>
        </p:txBody>
      </p:sp>
    </p:spTree>
    <p:extLst>
      <p:ext uri="{BB962C8B-B14F-4D97-AF65-F5344CB8AC3E}">
        <p14:creationId xmlns:p14="http://schemas.microsoft.com/office/powerpoint/2010/main" val="12468222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42</a:t>
            </a:fld>
            <a:endParaRPr lang="en-US"/>
          </a:p>
        </p:txBody>
      </p:sp>
    </p:spTree>
    <p:extLst>
      <p:ext uri="{BB962C8B-B14F-4D97-AF65-F5344CB8AC3E}">
        <p14:creationId xmlns:p14="http://schemas.microsoft.com/office/powerpoint/2010/main" val="27417453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413250"/>
          </a:xfrm>
        </p:spPr>
        <p:txBody>
          <a:bodyPr/>
          <a:lstStyle/>
          <a:p>
            <a:endParaRPr lang="en-US" b="1">
              <a:latin typeface="Calibri" panose="020F0502020204030204" pitchFamily="34" charset="0"/>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BE9E65B7-8FE1-49C4-BCC0-BEF00135B6F5}" type="slidenum">
              <a:rPr lang="en-US" smtClean="0"/>
              <a:t>43</a:t>
            </a:fld>
            <a:endParaRPr lang="en-US"/>
          </a:p>
        </p:txBody>
      </p:sp>
    </p:spTree>
    <p:extLst>
      <p:ext uri="{BB962C8B-B14F-4D97-AF65-F5344CB8AC3E}">
        <p14:creationId xmlns:p14="http://schemas.microsoft.com/office/powerpoint/2010/main" val="3124366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44</a:t>
            </a:fld>
            <a:endParaRPr lang="en-US"/>
          </a:p>
        </p:txBody>
      </p:sp>
    </p:spTree>
    <p:extLst>
      <p:ext uri="{BB962C8B-B14F-4D97-AF65-F5344CB8AC3E}">
        <p14:creationId xmlns:p14="http://schemas.microsoft.com/office/powerpoint/2010/main" val="952919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45</a:t>
            </a:fld>
            <a:endParaRPr lang="en-US"/>
          </a:p>
        </p:txBody>
      </p:sp>
    </p:spTree>
    <p:extLst>
      <p:ext uri="{BB962C8B-B14F-4D97-AF65-F5344CB8AC3E}">
        <p14:creationId xmlns:p14="http://schemas.microsoft.com/office/powerpoint/2010/main" val="26653639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46</a:t>
            </a:fld>
            <a:endParaRPr lang="en-US"/>
          </a:p>
        </p:txBody>
      </p:sp>
    </p:spTree>
    <p:extLst>
      <p:ext uri="{BB962C8B-B14F-4D97-AF65-F5344CB8AC3E}">
        <p14:creationId xmlns:p14="http://schemas.microsoft.com/office/powerpoint/2010/main" val="13065550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effectLst/>
            </a:endParaRPr>
          </a:p>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47</a:t>
            </a:fld>
            <a:endParaRPr lang="en-US"/>
          </a:p>
        </p:txBody>
      </p:sp>
    </p:spTree>
    <p:extLst>
      <p:ext uri="{BB962C8B-B14F-4D97-AF65-F5344CB8AC3E}">
        <p14:creationId xmlns:p14="http://schemas.microsoft.com/office/powerpoint/2010/main" val="36202804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48</a:t>
            </a:fld>
            <a:endParaRPr lang="en-US"/>
          </a:p>
        </p:txBody>
      </p:sp>
    </p:spTree>
    <p:extLst>
      <p:ext uri="{BB962C8B-B14F-4D97-AF65-F5344CB8AC3E}">
        <p14:creationId xmlns:p14="http://schemas.microsoft.com/office/powerpoint/2010/main" val="5144089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49</a:t>
            </a:fld>
            <a:endParaRPr lang="en-US"/>
          </a:p>
        </p:txBody>
      </p:sp>
    </p:spTree>
    <p:extLst>
      <p:ext uri="{BB962C8B-B14F-4D97-AF65-F5344CB8AC3E}">
        <p14:creationId xmlns:p14="http://schemas.microsoft.com/office/powerpoint/2010/main" val="63576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5</a:t>
            </a:fld>
            <a:endParaRPr lang="en-US"/>
          </a:p>
        </p:txBody>
      </p:sp>
    </p:spTree>
    <p:extLst>
      <p:ext uri="{BB962C8B-B14F-4D97-AF65-F5344CB8AC3E}">
        <p14:creationId xmlns:p14="http://schemas.microsoft.com/office/powerpoint/2010/main" val="112743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a:xfrm>
            <a:off x="701675" y="4416425"/>
            <a:ext cx="5607050" cy="4413250"/>
          </a:xfrm>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altLang="en-US" b="0"/>
          </a:p>
          <a:p>
            <a:endParaRPr lang="en-US" b="0"/>
          </a:p>
          <a:p>
            <a:endParaRPr lang="en-US" b="0"/>
          </a:p>
          <a:p>
            <a:endParaRPr lang="en-US"/>
          </a:p>
        </p:txBody>
      </p:sp>
      <p:sp>
        <p:nvSpPr>
          <p:cNvPr id="4" name="Slide Number Placeholder 3"/>
          <p:cNvSpPr>
            <a:spLocks noGrp="1"/>
          </p:cNvSpPr>
          <p:nvPr>
            <p:ph type="sldNum" sz="quarter" idx="5"/>
          </p:nvPr>
        </p:nvSpPr>
        <p:spPr/>
        <p:txBody>
          <a:bodyPr/>
          <a:lstStyle/>
          <a:p>
            <a:fld id="{BE9E65B7-8FE1-49C4-BCC0-BEF00135B6F5}" type="slidenum">
              <a:rPr lang="en-US" smtClean="0"/>
              <a:t>6</a:t>
            </a:fld>
            <a:endParaRPr lang="en-US"/>
          </a:p>
        </p:txBody>
      </p:sp>
    </p:spTree>
    <p:extLst>
      <p:ext uri="{BB962C8B-B14F-4D97-AF65-F5344CB8AC3E}">
        <p14:creationId xmlns:p14="http://schemas.microsoft.com/office/powerpoint/2010/main" val="3015788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a:spcBef>
                <a:spcPct val="0"/>
              </a:spcBef>
            </a:pPr>
            <a:endParaRPr lang="en-US" alt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BE9E65B7-8FE1-49C4-BCC0-BEF00135B6F5}" type="slidenum">
              <a:rPr lang="en-US" smtClean="0"/>
              <a:t>7</a:t>
            </a:fld>
            <a:endParaRPr lang="en-US"/>
          </a:p>
        </p:txBody>
      </p:sp>
    </p:spTree>
    <p:extLst>
      <p:ext uri="{BB962C8B-B14F-4D97-AF65-F5344CB8AC3E}">
        <p14:creationId xmlns:p14="http://schemas.microsoft.com/office/powerpoint/2010/main" val="292469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750153"/>
          </a:xfrm>
        </p:spPr>
        <p:txBody>
          <a:bodyPr/>
          <a:lstStyle/>
          <a:p>
            <a:pPr marL="171450"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pPr>
              <a:defRPr/>
            </a:pPr>
            <a:fld id="{C4F84A7A-BEED-4873-B1FB-54DB813B823F}" type="slidenum">
              <a:rPr lang="en-US" smtClean="0"/>
              <a:pPr>
                <a:defRPr/>
              </a:pPr>
              <a:t>8</a:t>
            </a:fld>
            <a:endParaRPr lang="en-US"/>
          </a:p>
        </p:txBody>
      </p:sp>
    </p:spTree>
    <p:extLst>
      <p:ext uri="{BB962C8B-B14F-4D97-AF65-F5344CB8AC3E}">
        <p14:creationId xmlns:p14="http://schemas.microsoft.com/office/powerpoint/2010/main" val="333381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a:spcBef>
                <a:spcPct val="0"/>
              </a:spcBef>
            </a:pPr>
            <a:endParaRPr lang="en-US" alt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BE9E65B7-8FE1-49C4-BCC0-BEF00135B6F5}" type="slidenum">
              <a:rPr lang="en-US" smtClean="0"/>
              <a:t>9</a:t>
            </a:fld>
            <a:endParaRPr lang="en-US"/>
          </a:p>
        </p:txBody>
      </p:sp>
    </p:spTree>
    <p:extLst>
      <p:ext uri="{BB962C8B-B14F-4D97-AF65-F5344CB8AC3E}">
        <p14:creationId xmlns:p14="http://schemas.microsoft.com/office/powerpoint/2010/main" val="1463797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2286000"/>
            <a:ext cx="10363200" cy="1676400"/>
          </a:xfrm>
        </p:spPr>
        <p:txBody>
          <a:bodyPr/>
          <a:lstStyle>
            <a:lvl1pPr algn="ctr">
              <a:defRPr sz="4200">
                <a:solidFill>
                  <a:schemeClr val="tx1"/>
                </a:solidFill>
              </a:defRPr>
            </a:lvl1pPr>
          </a:lstStyle>
          <a:p>
            <a:pPr lvl="0"/>
            <a:r>
              <a:rPr lang="en-US" noProof="0"/>
              <a:t>Click to edit Master title style</a:t>
            </a:r>
          </a:p>
        </p:txBody>
      </p:sp>
      <p:sp>
        <p:nvSpPr>
          <p:cNvPr id="5123" name="Rectangle 3"/>
          <p:cNvSpPr>
            <a:spLocks noGrp="1" noChangeArrowheads="1"/>
          </p:cNvSpPr>
          <p:nvPr>
            <p:ph type="subTitle" idx="1"/>
          </p:nvPr>
        </p:nvSpPr>
        <p:spPr>
          <a:xfrm>
            <a:off x="1828800" y="4495800"/>
            <a:ext cx="8534400" cy="1143000"/>
          </a:xfrm>
        </p:spPr>
        <p:txBody>
          <a:bodyPr/>
          <a:lstStyle>
            <a:lvl1pPr marL="0" indent="0" algn="ctr">
              <a:buFont typeface="Wingdings" pitchFamily="2" charset="2"/>
              <a:buNone/>
              <a:defRPr sz="2800"/>
            </a:lvl1pPr>
          </a:lstStyle>
          <a:p>
            <a:pPr lvl="0"/>
            <a:r>
              <a:rPr lang="en-US" noProof="0"/>
              <a:t>Click to edit Master subtitle style</a:t>
            </a:r>
          </a:p>
        </p:txBody>
      </p:sp>
    </p:spTree>
    <p:extLst>
      <p:ext uri="{BB962C8B-B14F-4D97-AF65-F5344CB8AC3E}">
        <p14:creationId xmlns:p14="http://schemas.microsoft.com/office/powerpoint/2010/main" val="150705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33783A5C-E116-42B2-B9DF-207284D07EA3}" type="slidenum">
              <a:rPr lang="en-US"/>
              <a:pPr>
                <a:defRPr/>
              </a:pPr>
              <a:t>‹#›</a:t>
            </a:fld>
            <a:endParaRPr lang="en-US"/>
          </a:p>
        </p:txBody>
      </p:sp>
    </p:spTree>
    <p:extLst>
      <p:ext uri="{BB962C8B-B14F-4D97-AF65-F5344CB8AC3E}">
        <p14:creationId xmlns:p14="http://schemas.microsoft.com/office/powerpoint/2010/main" val="4064612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76200"/>
            <a:ext cx="281940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76200"/>
            <a:ext cx="82550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6B6F3092-F746-4CFD-8370-42CF4E47CC60}" type="slidenum">
              <a:rPr lang="en-US"/>
              <a:pPr>
                <a:defRPr/>
              </a:pPr>
              <a:t>‹#›</a:t>
            </a:fld>
            <a:endParaRPr lang="en-US"/>
          </a:p>
        </p:txBody>
      </p:sp>
    </p:spTree>
    <p:extLst>
      <p:ext uri="{BB962C8B-B14F-4D97-AF65-F5344CB8AC3E}">
        <p14:creationId xmlns:p14="http://schemas.microsoft.com/office/powerpoint/2010/main" val="3850707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a:solidFill>
                <a:prstClr val="black">
                  <a:tint val="75000"/>
                </a:prstClr>
              </a:solidFill>
            </a:endParaRPr>
          </a:p>
        </p:txBody>
      </p:sp>
      <p:sp>
        <p:nvSpPr>
          <p:cNvPr id="10" name="Isosceles Triangle 9">
            <a:extLst>
              <a:ext uri="{FF2B5EF4-FFF2-40B4-BE49-F238E27FC236}">
                <a16:creationId xmlns:a16="http://schemas.microsoft.com/office/drawing/2014/main" id="{B01EB4C1-CF0E-44AB-B0DB-F7BE71FBC775}"/>
              </a:ext>
            </a:extLst>
          </p:cNvPr>
          <p:cNvSpPr/>
          <p:nvPr userDrawn="1"/>
        </p:nvSpPr>
        <p:spPr>
          <a:xfrm flipV="1">
            <a:off x="0" y="0"/>
            <a:ext cx="12126897" cy="1305019"/>
          </a:xfrm>
          <a:prstGeom prst="triangle">
            <a:avLst>
              <a:gd name="adj" fmla="val 0"/>
            </a:avLst>
          </a:prstGeom>
          <a:solidFill>
            <a:srgbClr val="17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Isosceles Triangle 10">
            <a:extLst>
              <a:ext uri="{FF2B5EF4-FFF2-40B4-BE49-F238E27FC236}">
                <a16:creationId xmlns:a16="http://schemas.microsoft.com/office/drawing/2014/main" id="{CB90481E-B39F-4965-9D2F-A7E6B2AEEFE2}"/>
              </a:ext>
            </a:extLst>
          </p:cNvPr>
          <p:cNvSpPr/>
          <p:nvPr userDrawn="1"/>
        </p:nvSpPr>
        <p:spPr>
          <a:xfrm flipH="1" flipV="1">
            <a:off x="5326601" y="0"/>
            <a:ext cx="6865399" cy="1305019"/>
          </a:xfrm>
          <a:prstGeom prst="triangle">
            <a:avLst>
              <a:gd name="adj" fmla="val 0"/>
            </a:avLst>
          </a:prstGeom>
          <a:solidFill>
            <a:srgbClr val="344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descr="A picture containing drawing, plate&#10;&#10;Description automatically generated">
            <a:extLst>
              <a:ext uri="{FF2B5EF4-FFF2-40B4-BE49-F238E27FC236}">
                <a16:creationId xmlns:a16="http://schemas.microsoft.com/office/drawing/2014/main" id="{984857FD-9087-43AD-BB63-34A7BBA80009}"/>
              </a:ext>
            </a:extLst>
          </p:cNvPr>
          <p:cNvPicPr>
            <a:picLocks noChangeAspect="1"/>
          </p:cNvPicPr>
          <p:nvPr userDrawn="1"/>
        </p:nvPicPr>
        <p:blipFill>
          <a:blip r:embed="rId2"/>
          <a:stretch>
            <a:fillRect/>
          </a:stretch>
        </p:blipFill>
        <p:spPr>
          <a:xfrm>
            <a:off x="9618256" y="216179"/>
            <a:ext cx="2354247" cy="393141"/>
          </a:xfrm>
          <a:prstGeom prst="rect">
            <a:avLst/>
          </a:prstGeom>
        </p:spPr>
      </p:pic>
      <p:sp>
        <p:nvSpPr>
          <p:cNvPr id="8" name="Isosceles Triangle 7">
            <a:extLst>
              <a:ext uri="{FF2B5EF4-FFF2-40B4-BE49-F238E27FC236}">
                <a16:creationId xmlns:a16="http://schemas.microsoft.com/office/drawing/2014/main" id="{201A6166-A734-4DDA-8D3C-B0F69187BE58}"/>
              </a:ext>
            </a:extLst>
          </p:cNvPr>
          <p:cNvSpPr/>
          <p:nvPr userDrawn="1"/>
        </p:nvSpPr>
        <p:spPr>
          <a:xfrm>
            <a:off x="9525" y="443886"/>
            <a:ext cx="12192000" cy="861133"/>
          </a:xfrm>
          <a:prstGeom prst="triangle">
            <a:avLst>
              <a:gd name="adj" fmla="val 62865"/>
            </a:avLst>
          </a:prstGeom>
          <a:solidFill>
            <a:srgbClr val="E3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itle 1">
            <a:extLst>
              <a:ext uri="{FF2B5EF4-FFF2-40B4-BE49-F238E27FC236}">
                <a16:creationId xmlns:a16="http://schemas.microsoft.com/office/drawing/2014/main" id="{42D879C6-3AE4-4090-BE92-EAE4C9DFFCC3}"/>
              </a:ext>
            </a:extLst>
          </p:cNvPr>
          <p:cNvSpPr>
            <a:spLocks noGrp="1"/>
          </p:cNvSpPr>
          <p:nvPr>
            <p:ph type="title"/>
          </p:nvPr>
        </p:nvSpPr>
        <p:spPr>
          <a:xfrm>
            <a:off x="219497" y="222719"/>
            <a:ext cx="3700723" cy="651733"/>
          </a:xfrm>
        </p:spPr>
        <p:txBody>
          <a:bodyPr>
            <a:noAutofit/>
          </a:bodyPr>
          <a:lstStyle>
            <a:lvl1pPr>
              <a:defRPr sz="2800" b="1" i="0">
                <a:solidFill>
                  <a:schemeClr val="bg1"/>
                </a:solidFill>
                <a:latin typeface="Helvetica" charset="0"/>
                <a:ea typeface="Helvetica" charset="0"/>
                <a:cs typeface="Helvetica" charset="0"/>
              </a:defRPr>
            </a:lvl1pPr>
          </a:lstStyle>
          <a:p>
            <a:r>
              <a:rPr lang="en-US"/>
              <a:t>Click to edit Master title style</a:t>
            </a:r>
          </a:p>
        </p:txBody>
      </p:sp>
      <p:sp>
        <p:nvSpPr>
          <p:cNvPr id="2" name="TextBox 1">
            <a:extLst>
              <a:ext uri="{FF2B5EF4-FFF2-40B4-BE49-F238E27FC236}">
                <a16:creationId xmlns:a16="http://schemas.microsoft.com/office/drawing/2014/main" id="{6840D591-EDDF-A062-5F1B-986E4A584029}"/>
              </a:ext>
            </a:extLst>
          </p:cNvPr>
          <p:cNvSpPr txBox="1"/>
          <p:nvPr userDrawn="1"/>
        </p:nvSpPr>
        <p:spPr>
          <a:xfrm>
            <a:off x="11895305" y="509292"/>
            <a:ext cx="154395" cy="200055"/>
          </a:xfrm>
          <a:prstGeom prst="rect">
            <a:avLst/>
          </a:prstGeom>
          <a:noFill/>
        </p:spPr>
        <p:txBody>
          <a:bodyPr wrap="square" rtlCol="0">
            <a:spAutoFit/>
          </a:bodyPr>
          <a:lstStyle/>
          <a:p>
            <a:r>
              <a:rPr lang="en-US" sz="700">
                <a:solidFill>
                  <a:schemeClr val="bg1"/>
                </a:solidFill>
              </a:rPr>
              <a:t>®</a:t>
            </a:r>
            <a:endParaRPr lang="en-US" sz="1400">
              <a:solidFill>
                <a:schemeClr val="bg1"/>
              </a:solidFill>
            </a:endParaRPr>
          </a:p>
        </p:txBody>
      </p:sp>
    </p:spTree>
    <p:extLst>
      <p:ext uri="{BB962C8B-B14F-4D97-AF65-F5344CB8AC3E}">
        <p14:creationId xmlns:p14="http://schemas.microsoft.com/office/powerpoint/2010/main" val="4192990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172483"/>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Helvetica" panose="020B0604020202020204" pitchFamily="34" charset="0"/>
              </a:defRPr>
            </a:lvl1pPr>
          </a:lstStyle>
          <a:p>
            <a:pPr>
              <a:defRPr/>
            </a:pPr>
            <a:r>
              <a:rPr lang="en-US">
                <a:solidFill>
                  <a:prstClr val="black">
                    <a:tint val="75000"/>
                  </a:prstClr>
                </a:solidFill>
              </a:rPr>
              <a:t>10/23/2017</a:t>
            </a:r>
          </a:p>
        </p:txBody>
      </p:sp>
      <p:sp>
        <p:nvSpPr>
          <p:cNvPr id="5" name="Footer Placeholder 4"/>
          <p:cNvSpPr>
            <a:spLocks noGrp="1"/>
          </p:cNvSpPr>
          <p:nvPr>
            <p:ph type="ftr" sz="quarter" idx="11"/>
          </p:nvPr>
        </p:nvSpPr>
        <p:spPr/>
        <p:txBody>
          <a:bodyPr/>
          <a:lstStyle>
            <a:lvl1pPr>
              <a:defRPr>
                <a:latin typeface="Helvetica" panose="020B0604020202020204" pitchFamily="34" charset="0"/>
              </a:defRPr>
            </a:lvl1pPr>
          </a:lstStyle>
          <a:p>
            <a:pPr>
              <a:defRPr/>
            </a:pPr>
            <a:endParaRPr lang="en-US">
              <a:solidFill>
                <a:prstClr val="black">
                  <a:tint val="75000"/>
                </a:prstClr>
              </a:solidFill>
            </a:endParaRPr>
          </a:p>
        </p:txBody>
      </p:sp>
      <p:cxnSp>
        <p:nvCxnSpPr>
          <p:cNvPr id="10" name="Straight Connector 9">
            <a:extLst>
              <a:ext uri="{FF2B5EF4-FFF2-40B4-BE49-F238E27FC236}">
                <a16:creationId xmlns:a16="http://schemas.microsoft.com/office/drawing/2014/main" id="{3FE5BF49-3C26-4568-ACC1-50435ECD7106}"/>
              </a:ext>
            </a:extLst>
          </p:cNvPr>
          <p:cNvCxnSpPr>
            <a:cxnSpLocks/>
          </p:cNvCxnSpPr>
          <p:nvPr userDrawn="1"/>
        </p:nvCxnSpPr>
        <p:spPr>
          <a:xfrm>
            <a:off x="365793" y="457632"/>
            <a:ext cx="11463590" cy="0"/>
          </a:xfrm>
          <a:prstGeom prst="line">
            <a:avLst/>
          </a:prstGeom>
          <a:noFill/>
          <a:ln w="47625" cap="flat" cmpd="sng" algn="ctr">
            <a:solidFill>
              <a:srgbClr val="D0CECE"/>
            </a:solidFill>
            <a:prstDash val="solid"/>
            <a:miter lim="800000"/>
          </a:ln>
          <a:effectLst/>
        </p:spPr>
      </p:cxnSp>
      <p:sp>
        <p:nvSpPr>
          <p:cNvPr id="11" name="TextBox 10">
            <a:extLst>
              <a:ext uri="{FF2B5EF4-FFF2-40B4-BE49-F238E27FC236}">
                <a16:creationId xmlns:a16="http://schemas.microsoft.com/office/drawing/2014/main" id="{4B2EE1A5-74FF-4BA1-B4A4-70303F31E955}"/>
              </a:ext>
            </a:extLst>
          </p:cNvPr>
          <p:cNvSpPr txBox="1"/>
          <p:nvPr userDrawn="1"/>
        </p:nvSpPr>
        <p:spPr>
          <a:xfrm>
            <a:off x="636370" y="236876"/>
            <a:ext cx="4354729" cy="461665"/>
          </a:xfrm>
          <a:prstGeom prst="rect">
            <a:avLst/>
          </a:prstGeom>
          <a:solidFill>
            <a:srgbClr val="17248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E5E8FB"/>
                </a:solidFill>
                <a:effectLst/>
                <a:uLnTx/>
                <a:uFillTx/>
                <a:latin typeface="Helvetica" panose="020B0604020202020204" pitchFamily="34" charset="0"/>
                <a:ea typeface="+mn-ea"/>
                <a:cs typeface="Helvetica" panose="020B0604020202020204" pitchFamily="34" charset="0"/>
              </a:rPr>
              <a:t>United States Postal Service</a:t>
            </a:r>
          </a:p>
        </p:txBody>
      </p:sp>
      <p:cxnSp>
        <p:nvCxnSpPr>
          <p:cNvPr id="12" name="Straight Connector 11">
            <a:extLst>
              <a:ext uri="{FF2B5EF4-FFF2-40B4-BE49-F238E27FC236}">
                <a16:creationId xmlns:a16="http://schemas.microsoft.com/office/drawing/2014/main" id="{760A5971-A475-4981-921D-28B833F1393E}"/>
              </a:ext>
            </a:extLst>
          </p:cNvPr>
          <p:cNvCxnSpPr>
            <a:cxnSpLocks/>
          </p:cNvCxnSpPr>
          <p:nvPr userDrawn="1"/>
        </p:nvCxnSpPr>
        <p:spPr>
          <a:xfrm>
            <a:off x="365793" y="6096432"/>
            <a:ext cx="11463590" cy="0"/>
          </a:xfrm>
          <a:prstGeom prst="line">
            <a:avLst/>
          </a:prstGeom>
          <a:noFill/>
          <a:ln w="47625" cap="flat" cmpd="sng" algn="ctr">
            <a:solidFill>
              <a:srgbClr val="D0CECE"/>
            </a:solidFill>
            <a:prstDash val="solid"/>
            <a:miter lim="800000"/>
          </a:ln>
          <a:effectLst/>
        </p:spPr>
      </p:cxnSp>
      <p:pic>
        <p:nvPicPr>
          <p:cNvPr id="14" name="Picture 13" descr="Logo, company name&#10;&#10;Description automatically generated">
            <a:extLst>
              <a:ext uri="{FF2B5EF4-FFF2-40B4-BE49-F238E27FC236}">
                <a16:creationId xmlns:a16="http://schemas.microsoft.com/office/drawing/2014/main" id="{629005E0-BDB5-464F-BB86-CAB8F71462A5}"/>
              </a:ext>
            </a:extLst>
          </p:cNvPr>
          <p:cNvPicPr>
            <a:picLocks noChangeAspect="1"/>
          </p:cNvPicPr>
          <p:nvPr userDrawn="1"/>
        </p:nvPicPr>
        <p:blipFill>
          <a:blip r:embed="rId2">
            <a:lum bright="70000" contrast="-70000"/>
          </a:blip>
          <a:stretch>
            <a:fillRect/>
          </a:stretch>
        </p:blipFill>
        <p:spPr>
          <a:xfrm>
            <a:off x="7837194" y="2001523"/>
            <a:ext cx="2690892" cy="2217586"/>
          </a:xfrm>
          <a:prstGeom prst="rect">
            <a:avLst/>
          </a:prstGeom>
        </p:spPr>
      </p:pic>
      <p:sp>
        <p:nvSpPr>
          <p:cNvPr id="15" name="Slide Number Placeholder 5">
            <a:extLst>
              <a:ext uri="{FF2B5EF4-FFF2-40B4-BE49-F238E27FC236}">
                <a16:creationId xmlns:a16="http://schemas.microsoft.com/office/drawing/2014/main" id="{8209C6CD-6499-4FF1-A69C-DE1567A330C3}"/>
              </a:ext>
            </a:extLst>
          </p:cNvPr>
          <p:cNvSpPr>
            <a:spLocks noGrp="1"/>
          </p:cNvSpPr>
          <p:nvPr>
            <p:ph type="sldNum" sz="quarter" idx="12"/>
          </p:nvPr>
        </p:nvSpPr>
        <p:spPr>
          <a:xfrm>
            <a:off x="8610600" y="6356352"/>
            <a:ext cx="2743200" cy="365125"/>
          </a:xfrm>
        </p:spPr>
        <p:txBody>
          <a:bodyPr/>
          <a:lstStyle>
            <a:lvl1pPr>
              <a:defRPr>
                <a:latin typeface="Helvetica" panose="020B0604020202020204" pitchFamily="34" charset="0"/>
              </a:defRPr>
            </a:lvl1pPr>
          </a:lstStyle>
          <a:p>
            <a:pPr>
              <a:defRPr/>
            </a:pPr>
            <a:fld id="{B5CF97BF-14E3-466D-B7C7-178802BA093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1110279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a:solidFill>
                <a:prstClr val="black">
                  <a:tint val="75000"/>
                </a:prstClr>
              </a:solidFill>
            </a:endParaRPr>
          </a:p>
        </p:txBody>
      </p:sp>
      <p:sp>
        <p:nvSpPr>
          <p:cNvPr id="10" name="Isosceles Triangle 9">
            <a:extLst>
              <a:ext uri="{FF2B5EF4-FFF2-40B4-BE49-F238E27FC236}">
                <a16:creationId xmlns:a16="http://schemas.microsoft.com/office/drawing/2014/main" id="{B01EB4C1-CF0E-44AB-B0DB-F7BE71FBC775}"/>
              </a:ext>
            </a:extLst>
          </p:cNvPr>
          <p:cNvSpPr/>
          <p:nvPr userDrawn="1"/>
        </p:nvSpPr>
        <p:spPr>
          <a:xfrm flipV="1">
            <a:off x="0" y="-3"/>
            <a:ext cx="12126897" cy="1305019"/>
          </a:xfrm>
          <a:prstGeom prst="triangle">
            <a:avLst>
              <a:gd name="adj" fmla="val 0"/>
            </a:avLst>
          </a:prstGeom>
          <a:solidFill>
            <a:srgbClr val="17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CB90481E-B39F-4965-9D2F-A7E6B2AEEFE2}"/>
              </a:ext>
            </a:extLst>
          </p:cNvPr>
          <p:cNvSpPr/>
          <p:nvPr userDrawn="1"/>
        </p:nvSpPr>
        <p:spPr>
          <a:xfrm flipH="1" flipV="1">
            <a:off x="5326602" y="-5"/>
            <a:ext cx="6865398" cy="1305019"/>
          </a:xfrm>
          <a:prstGeom prst="triangle">
            <a:avLst>
              <a:gd name="adj" fmla="val 0"/>
            </a:avLst>
          </a:prstGeom>
          <a:solidFill>
            <a:srgbClr val="344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drawing, plate&#10;&#10;Description automatically generated">
            <a:extLst>
              <a:ext uri="{FF2B5EF4-FFF2-40B4-BE49-F238E27FC236}">
                <a16:creationId xmlns:a16="http://schemas.microsoft.com/office/drawing/2014/main" id="{984857FD-9087-43AD-BB63-34A7BBA80009}"/>
              </a:ext>
            </a:extLst>
          </p:cNvPr>
          <p:cNvPicPr>
            <a:picLocks noChangeAspect="1"/>
          </p:cNvPicPr>
          <p:nvPr userDrawn="1"/>
        </p:nvPicPr>
        <p:blipFill>
          <a:blip r:embed="rId2"/>
          <a:stretch>
            <a:fillRect/>
          </a:stretch>
        </p:blipFill>
        <p:spPr>
          <a:xfrm>
            <a:off x="9499600" y="213120"/>
            <a:ext cx="2519680" cy="420767"/>
          </a:xfrm>
          <a:prstGeom prst="rect">
            <a:avLst/>
          </a:prstGeom>
        </p:spPr>
      </p:pic>
      <p:sp>
        <p:nvSpPr>
          <p:cNvPr id="8" name="Isosceles Triangle 7">
            <a:extLst>
              <a:ext uri="{FF2B5EF4-FFF2-40B4-BE49-F238E27FC236}">
                <a16:creationId xmlns:a16="http://schemas.microsoft.com/office/drawing/2014/main" id="{201A6166-A734-4DDA-8D3C-B0F69187BE58}"/>
              </a:ext>
            </a:extLst>
          </p:cNvPr>
          <p:cNvSpPr/>
          <p:nvPr userDrawn="1"/>
        </p:nvSpPr>
        <p:spPr>
          <a:xfrm>
            <a:off x="0" y="443883"/>
            <a:ext cx="12192000" cy="861133"/>
          </a:xfrm>
          <a:prstGeom prst="triangle">
            <a:avLst>
              <a:gd name="adj" fmla="val 62865"/>
            </a:avLst>
          </a:prstGeom>
          <a:solidFill>
            <a:srgbClr val="E3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42D879C6-3AE4-4090-BE92-EAE4C9DFFCC3}"/>
              </a:ext>
            </a:extLst>
          </p:cNvPr>
          <p:cNvSpPr>
            <a:spLocks noGrp="1"/>
          </p:cNvSpPr>
          <p:nvPr>
            <p:ph type="title"/>
          </p:nvPr>
        </p:nvSpPr>
        <p:spPr>
          <a:xfrm>
            <a:off x="229020" y="150288"/>
            <a:ext cx="3700723" cy="651733"/>
          </a:xfrm>
        </p:spPr>
        <p:txBody>
          <a:bodyPr>
            <a:noAutofit/>
          </a:bodyPr>
          <a:lstStyle>
            <a:lvl1pPr>
              <a:defRPr sz="2800" b="1" i="0">
                <a:solidFill>
                  <a:schemeClr val="bg1"/>
                </a:solidFill>
                <a:latin typeface="Helvetica" charset="0"/>
                <a:ea typeface="Helvetica" charset="0"/>
                <a:cs typeface="Helvetica" charset="0"/>
              </a:defRPr>
            </a:lvl1pPr>
          </a:lstStyle>
          <a:p>
            <a:r>
              <a:rPr lang="en-US"/>
              <a:t>Click to edit Master title style</a:t>
            </a:r>
          </a:p>
        </p:txBody>
      </p:sp>
      <p:sp>
        <p:nvSpPr>
          <p:cNvPr id="2" name="TextBox 1">
            <a:extLst>
              <a:ext uri="{FF2B5EF4-FFF2-40B4-BE49-F238E27FC236}">
                <a16:creationId xmlns:a16="http://schemas.microsoft.com/office/drawing/2014/main" id="{F7A0EDDF-5A2A-FF45-D2DF-2B9A8832AA63}"/>
              </a:ext>
            </a:extLst>
          </p:cNvPr>
          <p:cNvSpPr txBox="1"/>
          <p:nvPr userDrawn="1"/>
        </p:nvSpPr>
        <p:spPr>
          <a:xfrm>
            <a:off x="11957209" y="533861"/>
            <a:ext cx="91424" cy="200055"/>
          </a:xfrm>
          <a:prstGeom prst="rect">
            <a:avLst/>
          </a:prstGeom>
          <a:noFill/>
        </p:spPr>
        <p:txBody>
          <a:bodyPr wrap="square" rtlCol="0">
            <a:spAutoFit/>
          </a:bodyPr>
          <a:lstStyle/>
          <a:p>
            <a:r>
              <a:rPr lang="en-US" sz="700">
                <a:solidFill>
                  <a:schemeClr val="bg1"/>
                </a:solidFill>
              </a:rPr>
              <a:t>®</a:t>
            </a:r>
            <a:endParaRPr lang="en-US" sz="1400">
              <a:solidFill>
                <a:schemeClr val="bg1"/>
              </a:solidFill>
            </a:endParaRPr>
          </a:p>
        </p:txBody>
      </p:sp>
    </p:spTree>
    <p:extLst>
      <p:ext uri="{BB962C8B-B14F-4D97-AF65-F5344CB8AC3E}">
        <p14:creationId xmlns:p14="http://schemas.microsoft.com/office/powerpoint/2010/main" val="4146763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a:solidFill>
                <a:prstClr val="black">
                  <a:tint val="75000"/>
                </a:prstClr>
              </a:solidFill>
            </a:endParaRPr>
          </a:p>
        </p:txBody>
      </p:sp>
      <p:grpSp>
        <p:nvGrpSpPr>
          <p:cNvPr id="2" name="Group 1">
            <a:extLst>
              <a:ext uri="{FF2B5EF4-FFF2-40B4-BE49-F238E27FC236}">
                <a16:creationId xmlns:a16="http://schemas.microsoft.com/office/drawing/2014/main" id="{0E3EE90A-5369-4CC6-8E7E-D41F5DCA98AF}"/>
              </a:ext>
            </a:extLst>
          </p:cNvPr>
          <p:cNvGrpSpPr/>
          <p:nvPr userDrawn="1"/>
        </p:nvGrpSpPr>
        <p:grpSpPr>
          <a:xfrm>
            <a:off x="0" y="-5"/>
            <a:ext cx="12192000" cy="1305021"/>
            <a:chOff x="0" y="-5"/>
            <a:chExt cx="12192000" cy="1305021"/>
          </a:xfrm>
        </p:grpSpPr>
        <p:sp>
          <p:nvSpPr>
            <p:cNvPr id="13" name="Isosceles Triangle 12">
              <a:extLst>
                <a:ext uri="{FF2B5EF4-FFF2-40B4-BE49-F238E27FC236}">
                  <a16:creationId xmlns:a16="http://schemas.microsoft.com/office/drawing/2014/main" id="{50F187E4-8F26-4A00-B1A0-3DC8A96C0386}"/>
                </a:ext>
              </a:extLst>
            </p:cNvPr>
            <p:cNvSpPr/>
            <p:nvPr userDrawn="1"/>
          </p:nvSpPr>
          <p:spPr>
            <a:xfrm flipV="1">
              <a:off x="0" y="-3"/>
              <a:ext cx="12126897" cy="1305019"/>
            </a:xfrm>
            <a:prstGeom prst="triangle">
              <a:avLst>
                <a:gd name="adj" fmla="val 0"/>
              </a:avLst>
            </a:prstGeom>
            <a:solidFill>
              <a:srgbClr val="17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050CF5E-C67E-4482-866E-BA982E227121}"/>
                </a:ext>
              </a:extLst>
            </p:cNvPr>
            <p:cNvSpPr/>
            <p:nvPr userDrawn="1"/>
          </p:nvSpPr>
          <p:spPr>
            <a:xfrm flipH="1" flipV="1">
              <a:off x="5326602" y="-5"/>
              <a:ext cx="6865398" cy="1305019"/>
            </a:xfrm>
            <a:prstGeom prst="triangle">
              <a:avLst>
                <a:gd name="adj" fmla="val 0"/>
              </a:avLst>
            </a:prstGeom>
            <a:solidFill>
              <a:srgbClr val="344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drawing, plate&#10;&#10;Description automatically generated">
              <a:extLst>
                <a:ext uri="{FF2B5EF4-FFF2-40B4-BE49-F238E27FC236}">
                  <a16:creationId xmlns:a16="http://schemas.microsoft.com/office/drawing/2014/main" id="{68CD5CDA-F632-42F1-8962-34EDABC935EC}"/>
                </a:ext>
              </a:extLst>
            </p:cNvPr>
            <p:cNvPicPr>
              <a:picLocks noChangeAspect="1"/>
            </p:cNvPicPr>
            <p:nvPr userDrawn="1"/>
          </p:nvPicPr>
          <p:blipFill>
            <a:blip r:embed="rId2"/>
            <a:stretch>
              <a:fillRect/>
            </a:stretch>
          </p:blipFill>
          <p:spPr>
            <a:xfrm>
              <a:off x="9499600" y="213120"/>
              <a:ext cx="2519680" cy="420767"/>
            </a:xfrm>
            <a:prstGeom prst="rect">
              <a:avLst/>
            </a:prstGeom>
          </p:spPr>
        </p:pic>
        <p:sp>
          <p:nvSpPr>
            <p:cNvPr id="17" name="TextBox 16">
              <a:extLst>
                <a:ext uri="{FF2B5EF4-FFF2-40B4-BE49-F238E27FC236}">
                  <a16:creationId xmlns:a16="http://schemas.microsoft.com/office/drawing/2014/main" id="{E0B1CE19-A575-4514-AF1E-C93B4285CD27}"/>
                </a:ext>
              </a:extLst>
            </p:cNvPr>
            <p:cNvSpPr txBox="1"/>
            <p:nvPr userDrawn="1"/>
          </p:nvSpPr>
          <p:spPr>
            <a:xfrm>
              <a:off x="11353800" y="766485"/>
              <a:ext cx="795131" cy="276999"/>
            </a:xfrm>
            <a:prstGeom prst="rect">
              <a:avLst/>
            </a:prstGeom>
            <a:noFill/>
          </p:spPr>
          <p:txBody>
            <a:bodyPr wrap="square" rtlCol="0">
              <a:spAutoFit/>
            </a:bodyPr>
            <a:lstStyle/>
            <a:p>
              <a:r>
                <a:rPr lang="en-US" sz="1200">
                  <a:solidFill>
                    <a:schemeClr val="bg1"/>
                  </a:solidFill>
                  <a:latin typeface="Helvetica" panose="020B0604020202020204" pitchFamily="34" charset="0"/>
                  <a:cs typeface="Helvetica" panose="020B0604020202020204" pitchFamily="34" charset="0"/>
                  <a:hlinkClick r:id="rId3" action="ppaction://hlinksldjump">
                    <a:extLst>
                      <a:ext uri="{A12FA001-AC4F-418D-AE19-62706E023703}">
                        <ahyp:hlinkClr xmlns:ahyp="http://schemas.microsoft.com/office/drawing/2018/hyperlinkcolor" val="tx"/>
                      </a:ext>
                    </a:extLst>
                  </a:hlinkClick>
                </a:rPr>
                <a:t>Agenda</a:t>
              </a:r>
              <a:endParaRPr lang="en-US" sz="1200">
                <a:solidFill>
                  <a:schemeClr val="bg1"/>
                </a:solidFill>
                <a:latin typeface="Helvetica" panose="020B0604020202020204" pitchFamily="34" charset="0"/>
                <a:cs typeface="Helvetica" panose="020B0604020202020204" pitchFamily="34" charset="0"/>
              </a:endParaRPr>
            </a:p>
          </p:txBody>
        </p:sp>
        <p:sp>
          <p:nvSpPr>
            <p:cNvPr id="18" name="Isosceles Triangle 17">
              <a:extLst>
                <a:ext uri="{FF2B5EF4-FFF2-40B4-BE49-F238E27FC236}">
                  <a16:creationId xmlns:a16="http://schemas.microsoft.com/office/drawing/2014/main" id="{494FEB85-6EF9-46A2-B4C0-0C7D6161D637}"/>
                </a:ext>
              </a:extLst>
            </p:cNvPr>
            <p:cNvSpPr/>
            <p:nvPr userDrawn="1"/>
          </p:nvSpPr>
          <p:spPr>
            <a:xfrm>
              <a:off x="0" y="443883"/>
              <a:ext cx="12192000" cy="861133"/>
            </a:xfrm>
            <a:prstGeom prst="triangle">
              <a:avLst>
                <a:gd name="adj" fmla="val 62865"/>
              </a:avLst>
            </a:prstGeom>
            <a:solidFill>
              <a:srgbClr val="E3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itle 1"/>
          <p:cNvSpPr>
            <a:spLocks noGrp="1"/>
          </p:cNvSpPr>
          <p:nvPr>
            <p:ph type="title"/>
          </p:nvPr>
        </p:nvSpPr>
        <p:spPr>
          <a:xfrm>
            <a:off x="229020" y="150288"/>
            <a:ext cx="3700723" cy="651733"/>
          </a:xfrm>
        </p:spPr>
        <p:txBody>
          <a:bodyPr>
            <a:noAutofit/>
          </a:bodyPr>
          <a:lstStyle>
            <a:lvl1pPr>
              <a:defRPr sz="2800" b="1" i="0">
                <a:solidFill>
                  <a:schemeClr val="bg1"/>
                </a:solidFill>
                <a:latin typeface="Helvetica" charset="0"/>
                <a:ea typeface="Helvetica" charset="0"/>
                <a:cs typeface="Helvetica" charset="0"/>
              </a:defRPr>
            </a:lvl1pPr>
          </a:lstStyle>
          <a:p>
            <a:r>
              <a:rPr lang="en-US"/>
              <a:t>Click to edit Master title style</a:t>
            </a:r>
          </a:p>
        </p:txBody>
      </p:sp>
      <p:sp>
        <p:nvSpPr>
          <p:cNvPr id="3" name="TextBox 2">
            <a:extLst>
              <a:ext uri="{FF2B5EF4-FFF2-40B4-BE49-F238E27FC236}">
                <a16:creationId xmlns:a16="http://schemas.microsoft.com/office/drawing/2014/main" id="{4C5A35DE-A5C0-E789-71E7-F9693EB02E28}"/>
              </a:ext>
            </a:extLst>
          </p:cNvPr>
          <p:cNvSpPr txBox="1"/>
          <p:nvPr userDrawn="1"/>
        </p:nvSpPr>
        <p:spPr>
          <a:xfrm>
            <a:off x="11939877" y="504955"/>
            <a:ext cx="154395" cy="200055"/>
          </a:xfrm>
          <a:prstGeom prst="rect">
            <a:avLst/>
          </a:prstGeom>
          <a:noFill/>
        </p:spPr>
        <p:txBody>
          <a:bodyPr wrap="square" rtlCol="0">
            <a:spAutoFit/>
          </a:bodyPr>
          <a:lstStyle/>
          <a:p>
            <a:r>
              <a:rPr lang="en-US" sz="700">
                <a:solidFill>
                  <a:schemeClr val="bg1"/>
                </a:solidFill>
              </a:rPr>
              <a:t>®</a:t>
            </a:r>
            <a:endParaRPr lang="en-US" sz="1400">
              <a:solidFill>
                <a:schemeClr val="bg1"/>
              </a:solidFill>
            </a:endParaRPr>
          </a:p>
        </p:txBody>
      </p:sp>
    </p:spTree>
    <p:extLst>
      <p:ext uri="{BB962C8B-B14F-4D97-AF65-F5344CB8AC3E}">
        <p14:creationId xmlns:p14="http://schemas.microsoft.com/office/powerpoint/2010/main" val="2984042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8F92E080-E0C4-435A-BAAE-958620359431}" type="slidenum">
              <a:rPr lang="en-US"/>
              <a:pPr>
                <a:defRPr/>
              </a:pPr>
              <a:t>‹#›</a:t>
            </a:fld>
            <a:endParaRPr lang="en-US"/>
          </a:p>
        </p:txBody>
      </p:sp>
    </p:spTree>
    <p:extLst>
      <p:ext uri="{BB962C8B-B14F-4D97-AF65-F5344CB8AC3E}">
        <p14:creationId xmlns:p14="http://schemas.microsoft.com/office/powerpoint/2010/main" val="361895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FCB2E65B-2007-4291-A66C-5A59CA8D2B9F}" type="slidenum">
              <a:rPr lang="en-US"/>
              <a:pPr>
                <a:defRPr/>
              </a:pPr>
              <a:t>‹#›</a:t>
            </a:fld>
            <a:endParaRPr lang="en-US"/>
          </a:p>
        </p:txBody>
      </p:sp>
    </p:spTree>
    <p:extLst>
      <p:ext uri="{BB962C8B-B14F-4D97-AF65-F5344CB8AC3E}">
        <p14:creationId xmlns:p14="http://schemas.microsoft.com/office/powerpoint/2010/main" val="2548586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990600"/>
            <a:ext cx="54864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90600"/>
            <a:ext cx="54864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3F5B1C59-A515-41B0-A75D-DFE80D973907}" type="slidenum">
              <a:rPr lang="en-US"/>
              <a:pPr>
                <a:defRPr/>
              </a:pPr>
              <a:t>‹#›</a:t>
            </a:fld>
            <a:endParaRPr lang="en-US"/>
          </a:p>
        </p:txBody>
      </p:sp>
    </p:spTree>
    <p:extLst>
      <p:ext uri="{BB962C8B-B14F-4D97-AF65-F5344CB8AC3E}">
        <p14:creationId xmlns:p14="http://schemas.microsoft.com/office/powerpoint/2010/main" val="1136622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04A08248-7E88-49F0-BD06-F94B1A28BACA}" type="slidenum">
              <a:rPr lang="en-US"/>
              <a:pPr>
                <a:defRPr/>
              </a:pPr>
              <a:t>‹#›</a:t>
            </a:fld>
            <a:endParaRPr lang="en-US"/>
          </a:p>
        </p:txBody>
      </p:sp>
    </p:spTree>
    <p:extLst>
      <p:ext uri="{BB962C8B-B14F-4D97-AF65-F5344CB8AC3E}">
        <p14:creationId xmlns:p14="http://schemas.microsoft.com/office/powerpoint/2010/main" val="2770121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3375277E-7CC9-433E-93D4-80A8EB014496}" type="slidenum">
              <a:rPr lang="en-US"/>
              <a:pPr>
                <a:defRPr/>
              </a:pPr>
              <a:t>‹#›</a:t>
            </a:fld>
            <a:endParaRPr lang="en-US"/>
          </a:p>
        </p:txBody>
      </p:sp>
    </p:spTree>
    <p:extLst>
      <p:ext uri="{BB962C8B-B14F-4D97-AF65-F5344CB8AC3E}">
        <p14:creationId xmlns:p14="http://schemas.microsoft.com/office/powerpoint/2010/main" val="3249117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C28CB6B1-D7BB-448E-9BDB-257DBA7C70AA}" type="slidenum">
              <a:rPr lang="en-US"/>
              <a:pPr>
                <a:defRPr/>
              </a:pPr>
              <a:t>‹#›</a:t>
            </a:fld>
            <a:endParaRPr lang="en-US"/>
          </a:p>
        </p:txBody>
      </p:sp>
    </p:spTree>
    <p:extLst>
      <p:ext uri="{BB962C8B-B14F-4D97-AF65-F5344CB8AC3E}">
        <p14:creationId xmlns:p14="http://schemas.microsoft.com/office/powerpoint/2010/main" val="1539793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7D85F066-46B8-4D27-A622-2A5D95CFD531}" type="slidenum">
              <a:rPr lang="en-US"/>
              <a:pPr>
                <a:defRPr/>
              </a:pPr>
              <a:t>‹#›</a:t>
            </a:fld>
            <a:endParaRPr lang="en-US"/>
          </a:p>
        </p:txBody>
      </p:sp>
    </p:spTree>
    <p:extLst>
      <p:ext uri="{BB962C8B-B14F-4D97-AF65-F5344CB8AC3E}">
        <p14:creationId xmlns:p14="http://schemas.microsoft.com/office/powerpoint/2010/main" val="259348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eaLnBrk="1" fontAlgn="auto" hangingPunct="1">
              <a:spcBef>
                <a:spcPts val="0"/>
              </a:spcBef>
              <a:spcAft>
                <a:spcPts val="0"/>
              </a:spcAft>
              <a:defRPr/>
            </a:lvl1pPr>
          </a:lstStyle>
          <a:p>
            <a:pPr>
              <a:defRPr/>
            </a:pPr>
            <a:fld id="{5BBC8EE9-B82B-4C15-ADAE-196EB486F914}" type="slidenum">
              <a:rPr lang="en-US"/>
              <a:pPr>
                <a:defRPr/>
              </a:pPr>
              <a:t>‹#›</a:t>
            </a:fld>
            <a:endParaRPr lang="en-US"/>
          </a:p>
        </p:txBody>
      </p:sp>
    </p:spTree>
    <p:extLst>
      <p:ext uri="{BB962C8B-B14F-4D97-AF65-F5344CB8AC3E}">
        <p14:creationId xmlns:p14="http://schemas.microsoft.com/office/powerpoint/2010/main" val="1204334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60800" y="762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08000" y="990600"/>
            <a:ext cx="11176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8737600" y="6477000"/>
            <a:ext cx="3251200" cy="228600"/>
          </a:xfrm>
          <a:prstGeom prst="rect">
            <a:avLst/>
          </a:prstGeom>
          <a:noFill/>
          <a:ln>
            <a:noFill/>
          </a:ln>
        </p:spPr>
        <p:txBody>
          <a:bodyPr vert="horz" wrap="square" lIns="91440" tIns="45720" rIns="91440" bIns="45720" numCol="1" anchor="t" anchorCtr="0" compatLnSpc="1">
            <a:prstTxWarp prst="textNoShape">
              <a:avLst/>
            </a:prstTxWarp>
          </a:bodyPr>
          <a:lstStyle>
            <a:lvl1pPr algn="r" eaLnBrk="0" hangingPunct="0">
              <a:defRPr sz="1000" b="1">
                <a:solidFill>
                  <a:srgbClr val="989A99"/>
                </a:solidFill>
                <a:latin typeface="Arial" charset="0"/>
                <a:ea typeface="+mn-ea"/>
                <a:cs typeface="+mn-cs"/>
              </a:defRPr>
            </a:lvl1pPr>
          </a:lstStyle>
          <a:p>
            <a:pPr>
              <a:defRPr/>
            </a:pPr>
            <a:fld id="{32382611-75BD-47A1-9F5B-BE8733513D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746" r:id="rId1"/>
    <p:sldLayoutId id="2147486747" r:id="rId2"/>
    <p:sldLayoutId id="2147486748" r:id="rId3"/>
    <p:sldLayoutId id="2147486749" r:id="rId4"/>
    <p:sldLayoutId id="2147486750" r:id="rId5"/>
    <p:sldLayoutId id="2147486751" r:id="rId6"/>
    <p:sldLayoutId id="2147486752" r:id="rId7"/>
    <p:sldLayoutId id="2147486753" r:id="rId8"/>
    <p:sldLayoutId id="2147486754" r:id="rId9"/>
    <p:sldLayoutId id="2147486755" r:id="rId10"/>
    <p:sldLayoutId id="2147486756" r:id="rId11"/>
    <p:sldLayoutId id="2147486757" r:id="rId12"/>
    <p:sldLayoutId id="2147486758" r:id="rId13"/>
    <p:sldLayoutId id="2147486759" r:id="rId14"/>
    <p:sldLayoutId id="2147486760" r:id="rId15"/>
  </p:sldLayoutIdLst>
  <p:hf hdr="0" ftr="0" dt="0"/>
  <p:txStyles>
    <p:titleStyle>
      <a:lvl1pPr algn="r" rtl="0" eaLnBrk="0" fontAlgn="base" hangingPunct="0">
        <a:spcBef>
          <a:spcPct val="0"/>
        </a:spcBef>
        <a:spcAft>
          <a:spcPct val="0"/>
        </a:spcAft>
        <a:defRPr sz="2800" b="1">
          <a:solidFill>
            <a:schemeClr val="bg1"/>
          </a:solidFill>
          <a:latin typeface="+mj-lt"/>
          <a:ea typeface="+mj-ea"/>
          <a:cs typeface="ヒラギノ角ゴ Pro W3"/>
        </a:defRPr>
      </a:lvl1pPr>
      <a:lvl2pPr algn="r"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a:defRPr>
      </a:lvl2pPr>
      <a:lvl3pPr algn="r"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a:defRPr>
      </a:lvl3pPr>
      <a:lvl4pPr algn="r"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a:defRPr>
      </a:lvl4pPr>
      <a:lvl5pPr algn="r"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a:defRPr>
      </a:lvl5pPr>
      <a:lvl6pPr marL="457200" algn="r" rtl="0" fontAlgn="base">
        <a:spcBef>
          <a:spcPct val="0"/>
        </a:spcBef>
        <a:spcAft>
          <a:spcPct val="0"/>
        </a:spcAft>
        <a:defRPr sz="2800" b="1">
          <a:solidFill>
            <a:schemeClr val="bg1"/>
          </a:solidFill>
          <a:latin typeface="Arial" charset="0"/>
          <a:ea typeface="ヒラギノ角ゴ Pro W3" pitchFamily="1" charset="-128"/>
        </a:defRPr>
      </a:lvl6pPr>
      <a:lvl7pPr marL="914400" algn="r" rtl="0" fontAlgn="base">
        <a:spcBef>
          <a:spcPct val="0"/>
        </a:spcBef>
        <a:spcAft>
          <a:spcPct val="0"/>
        </a:spcAft>
        <a:defRPr sz="2800" b="1">
          <a:solidFill>
            <a:schemeClr val="bg1"/>
          </a:solidFill>
          <a:latin typeface="Arial" charset="0"/>
          <a:ea typeface="ヒラギノ角ゴ Pro W3" pitchFamily="1" charset="-128"/>
        </a:defRPr>
      </a:lvl7pPr>
      <a:lvl8pPr marL="1371600" algn="r" rtl="0" fontAlgn="base">
        <a:spcBef>
          <a:spcPct val="0"/>
        </a:spcBef>
        <a:spcAft>
          <a:spcPct val="0"/>
        </a:spcAft>
        <a:defRPr sz="2800" b="1">
          <a:solidFill>
            <a:schemeClr val="bg1"/>
          </a:solidFill>
          <a:latin typeface="Arial" charset="0"/>
          <a:ea typeface="ヒラギノ角ゴ Pro W3" pitchFamily="1" charset="-128"/>
        </a:defRPr>
      </a:lvl8pPr>
      <a:lvl9pPr marL="1828800" algn="r" rtl="0" fontAlgn="base">
        <a:spcBef>
          <a:spcPct val="0"/>
        </a:spcBef>
        <a:spcAft>
          <a:spcPct val="0"/>
        </a:spcAft>
        <a:defRPr sz="2800" b="1">
          <a:solidFill>
            <a:schemeClr val="bg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Font typeface="Wingdings" pitchFamily="2" charset="2"/>
        <a:buChar char="§"/>
        <a:defRPr sz="3200" b="1">
          <a:solidFill>
            <a:schemeClr val="tx1"/>
          </a:solidFill>
          <a:latin typeface="+mn-lt"/>
          <a:ea typeface="+mn-ea"/>
          <a:cs typeface="ヒラギノ角ゴ Pro W3"/>
        </a:defRPr>
      </a:lvl1pPr>
      <a:lvl2pPr marL="742950" indent="-285750" algn="l" rtl="0" eaLnBrk="0" fontAlgn="base" hangingPunct="0">
        <a:spcBef>
          <a:spcPct val="20000"/>
        </a:spcBef>
        <a:spcAft>
          <a:spcPct val="0"/>
        </a:spcAft>
        <a:buFont typeface="Wingdings" pitchFamily="2" charset="2"/>
        <a:buChar char="§"/>
        <a:defRPr sz="2800" b="1">
          <a:solidFill>
            <a:schemeClr val="tx1"/>
          </a:solidFill>
          <a:latin typeface="+mn-lt"/>
          <a:ea typeface="+mn-ea"/>
          <a:cs typeface="ヒラギノ角ゴ Pro W3"/>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mn-lt"/>
          <a:ea typeface="+mn-ea"/>
          <a:cs typeface="ヒラギノ角ゴ Pro W3"/>
        </a:defRPr>
      </a:lvl3pPr>
      <a:lvl4pPr marL="1600200" indent="-228600" algn="l" rtl="0" eaLnBrk="0" fontAlgn="base" hangingPunct="0">
        <a:spcBef>
          <a:spcPct val="20000"/>
        </a:spcBef>
        <a:spcAft>
          <a:spcPct val="0"/>
        </a:spcAft>
        <a:buFont typeface="Wingdings" pitchFamily="2" charset="2"/>
        <a:buChar char="§"/>
        <a:defRPr sz="2000" b="1">
          <a:solidFill>
            <a:schemeClr val="tx1"/>
          </a:solidFill>
          <a:latin typeface="+mn-lt"/>
          <a:ea typeface="+mn-ea"/>
          <a:cs typeface="ヒラギノ角ゴ Pro W3"/>
        </a:defRPr>
      </a:lvl4pPr>
      <a:lvl5pPr marL="2057400" indent="-228600" algn="l" rtl="0" eaLnBrk="0" fontAlgn="base" hangingPunct="0">
        <a:spcBef>
          <a:spcPct val="20000"/>
        </a:spcBef>
        <a:spcAft>
          <a:spcPct val="0"/>
        </a:spcAft>
        <a:buFont typeface="Wingdings" pitchFamily="2" charset="2"/>
        <a:buChar char="§"/>
        <a:defRPr sz="2000" b="1">
          <a:solidFill>
            <a:schemeClr val="tx1"/>
          </a:solidFill>
          <a:latin typeface="+mn-lt"/>
          <a:ea typeface="+mn-ea"/>
          <a:cs typeface="ヒラギノ角ゴ Pro W3"/>
        </a:defRPr>
      </a:lvl5pPr>
      <a:lvl6pPr marL="2514600" indent="-228600" algn="l" rtl="0" fontAlgn="base">
        <a:spcBef>
          <a:spcPct val="20000"/>
        </a:spcBef>
        <a:spcAft>
          <a:spcPct val="0"/>
        </a:spcAft>
        <a:buFont typeface="Wingdings" pitchFamily="2" charset="2"/>
        <a:buChar char="§"/>
        <a:defRPr sz="2000" b="1">
          <a:solidFill>
            <a:schemeClr val="tx1"/>
          </a:solidFill>
          <a:latin typeface="+mn-lt"/>
          <a:ea typeface="+mn-ea"/>
        </a:defRPr>
      </a:lvl6pPr>
      <a:lvl7pPr marL="2971800" indent="-228600" algn="l" rtl="0" fontAlgn="base">
        <a:spcBef>
          <a:spcPct val="20000"/>
        </a:spcBef>
        <a:spcAft>
          <a:spcPct val="0"/>
        </a:spcAft>
        <a:buFont typeface="Wingdings" pitchFamily="2" charset="2"/>
        <a:buChar char="§"/>
        <a:defRPr sz="2000" b="1">
          <a:solidFill>
            <a:schemeClr val="tx1"/>
          </a:solidFill>
          <a:latin typeface="+mn-lt"/>
          <a:ea typeface="+mn-ea"/>
        </a:defRPr>
      </a:lvl7pPr>
      <a:lvl8pPr marL="3429000" indent="-228600" algn="l" rtl="0" fontAlgn="base">
        <a:spcBef>
          <a:spcPct val="20000"/>
        </a:spcBef>
        <a:spcAft>
          <a:spcPct val="0"/>
        </a:spcAft>
        <a:buFont typeface="Wingdings" pitchFamily="2" charset="2"/>
        <a:buChar char="§"/>
        <a:defRPr sz="2000" b="1">
          <a:solidFill>
            <a:schemeClr val="tx1"/>
          </a:solidFill>
          <a:latin typeface="+mn-lt"/>
          <a:ea typeface="+mn-ea"/>
        </a:defRPr>
      </a:lvl8pPr>
      <a:lvl9pPr marL="3886200" indent="-228600" algn="l" rtl="0" fontAlgn="base">
        <a:spcBef>
          <a:spcPct val="20000"/>
        </a:spcBef>
        <a:spcAft>
          <a:spcPct val="0"/>
        </a:spcAft>
        <a:buFont typeface="Wingdings" pitchFamily="2" charset="2"/>
        <a:buChar char="§"/>
        <a:defRPr sz="2000" b="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postalpro.usps.com/node/12682"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s://postalpro.usps.com/node/10958" TargetMode="External"/><Relationship Id="rId5" Type="http://schemas.openxmlformats.org/officeDocument/2006/relationships/slide" Target="slide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slide" Target="slide8.xml"/><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slide" Target="slide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slide" Target="slide14.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slide" Target="slide15.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24.png"/><Relationship Id="rId7" Type="http://schemas.openxmlformats.org/officeDocument/2006/relationships/slide" Target="slide19.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30.xml"/><Relationship Id="rId9" Type="http://schemas.openxmlformats.org/officeDocument/2006/relationships/slide" Target="slide2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slide" Target="slide16.xml"/><Relationship Id="rId4" Type="http://schemas.openxmlformats.org/officeDocument/2006/relationships/slide" Target="slide30.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slide" Target="slide30.xml"/><Relationship Id="rId5" Type="http://schemas.openxmlformats.org/officeDocument/2006/relationships/slide" Target="slide16.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30.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slide" Target="slide16.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hyperlink" Target="https://gcc02.safelinks.protection.outlook.com/?url=https%3A%2F%2Fwww.federalregister.gov%2Fdocuments%2F2023%2F04%2F25%2F2023-08620%2Fhardcopy-postage-statements-discontinued&amp;data=05%7C01%7CLaura.M.Olson%40usps.gov%7C2263afeb89094ce1258e08db45ca9ea4%7Cf9aa5788eb334a498ad076101910cac3%7C0%7C0%7C638180508786203496%7CUnknown%7CTWFpbGZsb3d8eyJWIjoiMC4wLjAwMDAiLCJQIjoiV2luMzIiLCJBTiI6Ik1haWwiLCJXVCI6Mn0%3D%7C3000%7C%7C%7C&amp;sdata=3awhClj4l2v5zIodokvEf%2BYhc5RAzf%2BfHnQZSXQy3v4%3D&amp;reserved=0"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slide" Target="slide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slide" Target="slide21.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slide" Target="slide12.xml"/></Relationships>
</file>

<file path=ppt/slides/_rels/slide2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slide" Target="slide30.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slide" Target="slide24.xml"/><Relationship Id="rId5" Type="http://schemas.openxmlformats.org/officeDocument/2006/relationships/slide" Target="slide16.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slide" Target="slide23.xml"/><Relationship Id="rId5" Type="http://schemas.openxmlformats.org/officeDocument/2006/relationships/slide" Target="slide25.xml"/><Relationship Id="rId4" Type="http://schemas.openxmlformats.org/officeDocument/2006/relationships/slide" Target="slide16.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slide" Target="slide24.xml"/><Relationship Id="rId5" Type="http://schemas.openxmlformats.org/officeDocument/2006/relationships/slide" Target="slide26.xml"/><Relationship Id="rId4" Type="http://schemas.openxmlformats.org/officeDocument/2006/relationships/slide" Target="slide16.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slide" Target="slide25.xml"/><Relationship Id="rId5" Type="http://schemas.openxmlformats.org/officeDocument/2006/relationships/slide" Target="slide27.xml"/><Relationship Id="rId4" Type="http://schemas.openxmlformats.org/officeDocument/2006/relationships/slide" Target="slide16.xml"/></Relationships>
</file>

<file path=ppt/slides/_rels/slide27.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43.png"/><Relationship Id="rId7" Type="http://schemas.openxmlformats.org/officeDocument/2006/relationships/slide" Target="slide16.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slide" Target="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slide" Target="slide27.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slide" Target="slide29.xml"/><Relationship Id="rId5" Type="http://schemas.openxmlformats.org/officeDocument/2006/relationships/slide" Target="slide16.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slide" Target="slide28.xm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slide" Target="slide30.xml"/><Relationship Id="rId5" Type="http://schemas.openxmlformats.org/officeDocument/2006/relationships/slide" Target="slide16.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slide" Target="slide31.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7"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slide" Target="slide34.xml"/><Relationship Id="rId4" Type="http://schemas.openxmlformats.org/officeDocument/2006/relationships/slide" Target="slide33.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slide" Target="slide31.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slide" Target="slide33.xml"/><Relationship Id="rId5" Type="http://schemas.openxmlformats.org/officeDocument/2006/relationships/slide" Target="slide37.xml"/><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slide" Target="slide37.xml"/><Relationship Id="rId5" Type="http://schemas.openxmlformats.org/officeDocument/2006/relationships/slide" Target="slide31.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58.png"/><Relationship Id="rId9" Type="http://schemas.openxmlformats.org/officeDocument/2006/relationships/slide" Target="slide35.xml"/></Relationships>
</file>

<file path=ppt/slides/_rels/slide35.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image" Target="../media/image64.png"/><Relationship Id="rId7" Type="http://schemas.openxmlformats.org/officeDocument/2006/relationships/slide" Target="slide31.xml"/><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slide" Target="slide34.xml"/></Relationships>
</file>

<file path=ppt/slides/_rels/slide36.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68.png"/><Relationship Id="rId7" Type="http://schemas.openxmlformats.org/officeDocument/2006/relationships/slide" Target="slide37.xm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slide" Target="slide31.xml"/><Relationship Id="rId5" Type="http://schemas.openxmlformats.org/officeDocument/2006/relationships/image" Target="../media/image70.png"/><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slide" Target="slide38.xml"/></Relationships>
</file>

<file path=ppt/slides/_rels/slide38.xml.rels><?xml version="1.0" encoding="UTF-8" standalone="yes"?>
<Relationships xmlns="http://schemas.openxmlformats.org/package/2006/relationships"><Relationship Id="rId8" Type="http://schemas.openxmlformats.org/officeDocument/2006/relationships/hyperlink" Target="https://postalpro.usps.com/mailing/customer-registration-id" TargetMode="External"/><Relationship Id="rId3" Type="http://schemas.openxmlformats.org/officeDocument/2006/relationships/slide" Target="slide1.xml"/><Relationship Id="rId7" Type="http://schemas.openxmlformats.org/officeDocument/2006/relationships/hyperlink" Target="https://postalpro.usps.com/node/2985"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hyperlink" Target="https://gateway.usps.com/eAdmin/view/support" TargetMode="External"/><Relationship Id="rId5" Type="http://schemas.openxmlformats.org/officeDocument/2006/relationships/hyperlink" Target="https://gateway.usps.com/eAdmin/view/signin" TargetMode="External"/><Relationship Id="rId4" Type="http://schemas.openxmlformats.org/officeDocument/2006/relationships/slide" Target="slide39.xml"/></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slide" Target="slide48.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slide" Target="slide39.xml"/><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slide" Target="slide41.xml"/><Relationship Id="rId5" Type="http://schemas.openxmlformats.org/officeDocument/2006/relationships/image" Target="../media/image73.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slide" Target="slide40.xml"/><Relationship Id="rId4" Type="http://schemas.openxmlformats.org/officeDocument/2006/relationships/slide" Target="slide42.xml"/></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slide" Target="slide41.xml"/><Relationship Id="rId5" Type="http://schemas.openxmlformats.org/officeDocument/2006/relationships/slide" Target="slide43.xml"/><Relationship Id="rId4" Type="http://schemas.openxmlformats.org/officeDocument/2006/relationships/image" Target="../media/image76.png"/></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slide" Target="slide42.xml"/><Relationship Id="rId4" Type="http://schemas.openxmlformats.org/officeDocument/2006/relationships/slide" Target="slide44.xml"/></Relationships>
</file>

<file path=ppt/slides/_rels/slide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4.xml"/><Relationship Id="rId1" Type="http://schemas.openxmlformats.org/officeDocument/2006/relationships/slideLayout" Target="../slideLayouts/slideLayout12.xml"/><Relationship Id="rId5" Type="http://schemas.openxmlformats.org/officeDocument/2006/relationships/slide" Target="slide43.xml"/><Relationship Id="rId4" Type="http://schemas.openxmlformats.org/officeDocument/2006/relationships/slide" Target="slide45.xml"/></Relationships>
</file>

<file path=ppt/slides/_rels/slide4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slide" Target="slide44.xml"/><Relationship Id="rId4" Type="http://schemas.openxmlformats.org/officeDocument/2006/relationships/slide" Target="slide46.xml"/></Relationships>
</file>

<file path=ppt/slides/_rels/slide4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slide" Target="slide45.xml"/><Relationship Id="rId4" Type="http://schemas.openxmlformats.org/officeDocument/2006/relationships/slide" Target="slide47.xml"/></Relationships>
</file>

<file path=ppt/slides/_rels/slide4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7.xml"/><Relationship Id="rId1" Type="http://schemas.openxmlformats.org/officeDocument/2006/relationships/slideLayout" Target="../slideLayouts/slideLayout14.xml"/><Relationship Id="rId6" Type="http://schemas.openxmlformats.org/officeDocument/2006/relationships/slide" Target="slide46.xml"/><Relationship Id="rId5" Type="http://schemas.openxmlformats.org/officeDocument/2006/relationships/slide" Target="slide48.xml"/><Relationship Id="rId4" Type="http://schemas.openxmlformats.org/officeDocument/2006/relationships/image" Target="../media/image82.png"/></Relationships>
</file>

<file path=ppt/slides/_rels/slide4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8.xml"/><Relationship Id="rId1" Type="http://schemas.openxmlformats.org/officeDocument/2006/relationships/slideLayout" Target="../slideLayouts/slideLayout14.xml"/><Relationship Id="rId5" Type="http://schemas.openxmlformats.org/officeDocument/2006/relationships/slide" Target="slide47.xml"/><Relationship Id="rId4" Type="http://schemas.openxmlformats.org/officeDocument/2006/relationships/slide" Target="slide49.xml"/></Relationships>
</file>

<file path=ppt/slides/_rels/slide49.xml.rels><?xml version="1.0" encoding="UTF-8" standalone="yes"?>
<Relationships xmlns="http://schemas.openxmlformats.org/package/2006/relationships"><Relationship Id="rId8" Type="http://schemas.openxmlformats.org/officeDocument/2006/relationships/hyperlink" Target="mailto:mssc@usps.gov" TargetMode="External"/><Relationship Id="rId3" Type="http://schemas.openxmlformats.org/officeDocument/2006/relationships/hyperlink" Target="https://postalpro.usps.com/node/10802" TargetMode="External"/><Relationship Id="rId7" Type="http://schemas.openxmlformats.org/officeDocument/2006/relationships/hyperlink" Target="https://postalpro.usps.com/node/10222" TargetMode="External"/><Relationship Id="rId2" Type="http://schemas.openxmlformats.org/officeDocument/2006/relationships/notesSlide" Target="../notesSlides/notesSlide49.xml"/><Relationship Id="rId1" Type="http://schemas.openxmlformats.org/officeDocument/2006/relationships/slideLayout" Target="../slideLayouts/slideLayout15.xml"/><Relationship Id="rId6" Type="http://schemas.openxmlformats.org/officeDocument/2006/relationships/hyperlink" Target="https://postalpro.usps.com/node/10958" TargetMode="External"/><Relationship Id="rId5" Type="http://schemas.openxmlformats.org/officeDocument/2006/relationships/hyperlink" Target="https://postalpro.usps.com/node/12682" TargetMode="External"/><Relationship Id="rId10" Type="http://schemas.openxmlformats.org/officeDocument/2006/relationships/slide" Target="slide39.xml"/><Relationship Id="rId4" Type="http://schemas.openxmlformats.org/officeDocument/2006/relationships/hyperlink" Target="https://postalpro.usps.com/storages/2021-07/Postal%20Wizard%20v5.pdf" TargetMode="External"/><Relationship Id="rId9"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hyperlink" Target="https://gateway.usps.com/eAdmin/view/signin"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slide" Target="slide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hyperlink" Target="https://postalpro.usps.com/mailing/customer-registration-id" TargetMode="External"/><Relationship Id="rId7" Type="http://schemas.openxmlformats.org/officeDocument/2006/relationships/slide" Target="slide10.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slide" Target="slide9.xml"/><Relationship Id="rId5" Type="http://schemas.openxmlformats.org/officeDocument/2006/relationships/slide" Target="slide20.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AC9615F-801D-44C9-A0A9-4A85E29DBFCA}"/>
              </a:ext>
            </a:extLst>
          </p:cNvPr>
          <p:cNvSpPr txBox="1">
            <a:spLocks/>
          </p:cNvSpPr>
          <p:nvPr/>
        </p:nvSpPr>
        <p:spPr>
          <a:xfrm>
            <a:off x="1356148" y="876170"/>
            <a:ext cx="5803686" cy="1784824"/>
          </a:xfrm>
          <a:prstGeom prst="rect">
            <a:avLst/>
          </a:prstGeom>
        </p:spPr>
        <p:txBody>
          <a:bodyPr vert="horz" lIns="91440" tIns="45720" rIns="91440" bIns="45720" rtlCol="0" anchor="ctr">
            <a:normAutofit/>
          </a:bodyPr>
          <a:lst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a:lstStyle>
          <a:p>
            <a:r>
              <a:rPr lang="en-US" sz="3399" dirty="0">
                <a:latin typeface="Helvetica" panose="020B0604020202020204" pitchFamily="34" charset="0"/>
                <a:cs typeface="Helvetica" panose="020B0604020202020204" pitchFamily="34" charset="0"/>
              </a:rPr>
              <a:t>Business Customer Gateway and Postal Wizard </a:t>
            </a:r>
          </a:p>
          <a:p>
            <a:r>
              <a:rPr lang="en-US" sz="3399" dirty="0">
                <a:latin typeface="Helvetica" panose="020B0604020202020204" pitchFamily="34" charset="0"/>
                <a:cs typeface="Helvetica" panose="020B0604020202020204" pitchFamily="34" charset="0"/>
              </a:rPr>
              <a:t>Express Tutorial</a:t>
            </a:r>
          </a:p>
        </p:txBody>
      </p:sp>
      <p:pic>
        <p:nvPicPr>
          <p:cNvPr id="3" name="Picture 2">
            <a:extLst>
              <a:ext uri="{FF2B5EF4-FFF2-40B4-BE49-F238E27FC236}">
                <a16:creationId xmlns:a16="http://schemas.microsoft.com/office/drawing/2014/main" id="{5F40B248-5086-46AC-BE42-4D45A4F11E36}"/>
              </a:ext>
            </a:extLst>
          </p:cNvPr>
          <p:cNvPicPr>
            <a:picLocks noChangeAspect="1"/>
          </p:cNvPicPr>
          <p:nvPr/>
        </p:nvPicPr>
        <p:blipFill>
          <a:blip r:embed="rId3"/>
          <a:stretch>
            <a:fillRect/>
          </a:stretch>
        </p:blipFill>
        <p:spPr>
          <a:xfrm>
            <a:off x="7463218" y="1768582"/>
            <a:ext cx="4115089" cy="2597356"/>
          </a:xfrm>
          <a:prstGeom prst="rect">
            <a:avLst/>
          </a:prstGeom>
        </p:spPr>
      </p:pic>
      <p:sp>
        <p:nvSpPr>
          <p:cNvPr id="2" name="TextBox 1">
            <a:extLst>
              <a:ext uri="{FF2B5EF4-FFF2-40B4-BE49-F238E27FC236}">
                <a16:creationId xmlns:a16="http://schemas.microsoft.com/office/drawing/2014/main" id="{AEFF7122-2BAB-4730-BBFE-567DDB6F4543}"/>
              </a:ext>
            </a:extLst>
          </p:cNvPr>
          <p:cNvSpPr txBox="1"/>
          <p:nvPr/>
        </p:nvSpPr>
        <p:spPr>
          <a:xfrm>
            <a:off x="9296400" y="6248400"/>
            <a:ext cx="2009775" cy="400110"/>
          </a:xfrm>
          <a:prstGeom prst="rect">
            <a:avLst/>
          </a:prstGeom>
          <a:noFill/>
        </p:spPr>
        <p:txBody>
          <a:bodyPr wrap="square" rtlCol="0">
            <a:spAutoFit/>
          </a:bodyPr>
          <a:lstStyle/>
          <a:p>
            <a:r>
              <a:rPr lang="en-US" sz="2000"/>
              <a:t>2023</a:t>
            </a:r>
          </a:p>
        </p:txBody>
      </p:sp>
      <p:pic>
        <p:nvPicPr>
          <p:cNvPr id="6" name="Picture 5">
            <a:extLst>
              <a:ext uri="{FF2B5EF4-FFF2-40B4-BE49-F238E27FC236}">
                <a16:creationId xmlns:a16="http://schemas.microsoft.com/office/drawing/2014/main" id="{A9E0BCBE-3E5A-49AA-8A83-01C48F66AD32}"/>
              </a:ext>
            </a:extLst>
          </p:cNvPr>
          <p:cNvPicPr>
            <a:picLocks noChangeAspect="1"/>
          </p:cNvPicPr>
          <p:nvPr/>
        </p:nvPicPr>
        <p:blipFill>
          <a:blip r:embed="rId4"/>
          <a:stretch>
            <a:fillRect/>
          </a:stretch>
        </p:blipFill>
        <p:spPr>
          <a:xfrm>
            <a:off x="7419287" y="1600200"/>
            <a:ext cx="4202950" cy="3365999"/>
          </a:xfrm>
          <a:prstGeom prst="rect">
            <a:avLst/>
          </a:prstGeom>
        </p:spPr>
      </p:pic>
      <p:sp>
        <p:nvSpPr>
          <p:cNvPr id="4" name="TextBox 3">
            <a:hlinkClick r:id="rId5" action="ppaction://hlinksldjump"/>
            <a:extLst>
              <a:ext uri="{FF2B5EF4-FFF2-40B4-BE49-F238E27FC236}">
                <a16:creationId xmlns:a16="http://schemas.microsoft.com/office/drawing/2014/main" id="{CDD384E3-B590-DDE1-C45D-7784C1AD0C70}"/>
              </a:ext>
            </a:extLst>
          </p:cNvPr>
          <p:cNvSpPr txBox="1"/>
          <p:nvPr/>
        </p:nvSpPr>
        <p:spPr>
          <a:xfrm>
            <a:off x="10273133" y="6448455"/>
            <a:ext cx="2066083" cy="369332"/>
          </a:xfrm>
          <a:prstGeom prst="rect">
            <a:avLst/>
          </a:prstGeom>
          <a:noFill/>
        </p:spPr>
        <p:txBody>
          <a:bodyPr wrap="square" rtlCol="0">
            <a:spAutoFit/>
          </a:bodyPr>
          <a:lstStyle/>
          <a:p>
            <a:pPr algn="ctr"/>
            <a:r>
              <a:rPr lang="en-US" dirty="0"/>
              <a:t>Continue </a:t>
            </a:r>
          </a:p>
        </p:txBody>
      </p:sp>
      <p:sp>
        <p:nvSpPr>
          <p:cNvPr id="7" name="TextBox 6">
            <a:extLst>
              <a:ext uri="{FF2B5EF4-FFF2-40B4-BE49-F238E27FC236}">
                <a16:creationId xmlns:a16="http://schemas.microsoft.com/office/drawing/2014/main" id="{22A29F11-7C19-0AAE-0063-A3B602480E1F}"/>
              </a:ext>
            </a:extLst>
          </p:cNvPr>
          <p:cNvSpPr txBox="1"/>
          <p:nvPr/>
        </p:nvSpPr>
        <p:spPr>
          <a:xfrm>
            <a:off x="1356148" y="2824284"/>
            <a:ext cx="5970061" cy="1754326"/>
          </a:xfrm>
          <a:prstGeom prst="rect">
            <a:avLst/>
          </a:prstGeom>
          <a:noFill/>
        </p:spPr>
        <p:txBody>
          <a:bodyPr wrap="square" rtlCol="0">
            <a:spAutoFit/>
          </a:bodyPr>
          <a:lstStyle/>
          <a:p>
            <a:r>
              <a:rPr lang="en-US"/>
              <a:t>This presentation is a no-frills guide designed for small mailers and contains basic information designed to set up a Business Customer Gateway (BCG) account and submit an electronic statement in Postal Wizard (PW). For more detailed information, access the </a:t>
            </a:r>
            <a:r>
              <a:rPr lang="en-US">
                <a:hlinkClick r:id="rId6">
                  <a:extLst>
                    <a:ext uri="{A12FA001-AC4F-418D-AE19-62706E023703}">
                      <ahyp:hlinkClr xmlns:ahyp="http://schemas.microsoft.com/office/drawing/2018/hyperlinkcolor" val="tx"/>
                    </a:ext>
                  </a:extLst>
                </a:hlinkClick>
              </a:rPr>
              <a:t>BCG/PW presentation </a:t>
            </a:r>
            <a:r>
              <a:rPr lang="en-US"/>
              <a:t>and </a:t>
            </a:r>
            <a:r>
              <a:rPr lang="en-US">
                <a:hlinkClick r:id="rId7">
                  <a:extLst>
                    <a:ext uri="{A12FA001-AC4F-418D-AE19-62706E023703}">
                      <ahyp:hlinkClr xmlns:ahyp="http://schemas.microsoft.com/office/drawing/2018/hyperlinkcolor" val="tx"/>
                    </a:ext>
                  </a:extLst>
                </a:hlinkClick>
              </a:rPr>
              <a:t>recording</a:t>
            </a:r>
            <a:r>
              <a:rPr lang="en-US"/>
              <a:t> on PostalPro. </a:t>
            </a:r>
          </a:p>
        </p:txBody>
      </p:sp>
      <p:sp>
        <p:nvSpPr>
          <p:cNvPr id="8" name="TextBox 7">
            <a:extLst>
              <a:ext uri="{FF2B5EF4-FFF2-40B4-BE49-F238E27FC236}">
                <a16:creationId xmlns:a16="http://schemas.microsoft.com/office/drawing/2014/main" id="{58999DAF-576D-F76F-6199-7EA9BFDD4F88}"/>
              </a:ext>
            </a:extLst>
          </p:cNvPr>
          <p:cNvSpPr txBox="1"/>
          <p:nvPr/>
        </p:nvSpPr>
        <p:spPr>
          <a:xfrm>
            <a:off x="1356148" y="5126524"/>
            <a:ext cx="10043105" cy="646331"/>
          </a:xfrm>
          <a:prstGeom prst="rect">
            <a:avLst/>
          </a:prstGeom>
          <a:noFill/>
        </p:spPr>
        <p:txBody>
          <a:bodyPr wrap="square" rtlCol="0">
            <a:spAutoFit/>
          </a:bodyPr>
          <a:lstStyle/>
          <a:p>
            <a:r>
              <a:rPr lang="en-US"/>
              <a:t>This presentation is interactive. For best results view in presentation mode by selecting the presentation icon </a:t>
            </a:r>
          </a:p>
        </p:txBody>
      </p:sp>
      <p:pic>
        <p:nvPicPr>
          <p:cNvPr id="10" name="Picture 9">
            <a:extLst>
              <a:ext uri="{FF2B5EF4-FFF2-40B4-BE49-F238E27FC236}">
                <a16:creationId xmlns:a16="http://schemas.microsoft.com/office/drawing/2014/main" id="{69FDAD74-7308-5BBB-35C1-33EA7E4CCD0B}"/>
              </a:ext>
            </a:extLst>
          </p:cNvPr>
          <p:cNvPicPr>
            <a:picLocks noChangeAspect="1"/>
          </p:cNvPicPr>
          <p:nvPr/>
        </p:nvPicPr>
        <p:blipFill>
          <a:blip r:embed="rId8"/>
          <a:stretch>
            <a:fillRect/>
          </a:stretch>
        </p:blipFill>
        <p:spPr>
          <a:xfrm>
            <a:off x="3397946" y="5510494"/>
            <a:ext cx="371527" cy="333422"/>
          </a:xfrm>
          <a:prstGeom prst="rect">
            <a:avLst/>
          </a:prstGeom>
        </p:spPr>
      </p:pic>
    </p:spTree>
    <p:extLst>
      <p:ext uri="{BB962C8B-B14F-4D97-AF65-F5344CB8AC3E}">
        <p14:creationId xmlns:p14="http://schemas.microsoft.com/office/powerpoint/2010/main" val="1380411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A96C26-03B6-896F-F14A-4DAC908B2E0F}"/>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10</a:t>
            </a:fld>
            <a:endParaRPr lang="en-US">
              <a:solidFill>
                <a:prstClr val="black">
                  <a:tint val="75000"/>
                </a:prstClr>
              </a:solidFill>
            </a:endParaRPr>
          </a:p>
        </p:txBody>
      </p:sp>
      <p:sp>
        <p:nvSpPr>
          <p:cNvPr id="3" name="Title 2">
            <a:extLst>
              <a:ext uri="{FF2B5EF4-FFF2-40B4-BE49-F238E27FC236}">
                <a16:creationId xmlns:a16="http://schemas.microsoft.com/office/drawing/2014/main" id="{51C0CEA1-43BB-C520-08C8-DF8818AC7E57}"/>
              </a:ext>
            </a:extLst>
          </p:cNvPr>
          <p:cNvSpPr>
            <a:spLocks noGrp="1"/>
          </p:cNvSpPr>
          <p:nvPr>
            <p:ph type="title"/>
          </p:nvPr>
        </p:nvSpPr>
        <p:spPr>
          <a:xfrm>
            <a:off x="219497" y="222719"/>
            <a:ext cx="3984368" cy="651733"/>
          </a:xfrm>
        </p:spPr>
        <p:txBody>
          <a:bodyPr/>
          <a:lstStyle/>
          <a:p>
            <a:r>
              <a:rPr lang="en-US"/>
              <a:t>I Don’t Know My CRID</a:t>
            </a:r>
          </a:p>
        </p:txBody>
      </p:sp>
      <p:graphicFrame>
        <p:nvGraphicFramePr>
          <p:cNvPr id="5" name="Diagram 4">
            <a:extLst>
              <a:ext uri="{FF2B5EF4-FFF2-40B4-BE49-F238E27FC236}">
                <a16:creationId xmlns:a16="http://schemas.microsoft.com/office/drawing/2014/main" id="{89714DEA-E2CA-B4ED-6FF0-F2C3E682DB01}"/>
              </a:ext>
            </a:extLst>
          </p:cNvPr>
          <p:cNvGraphicFramePr/>
          <p:nvPr>
            <p:extLst>
              <p:ext uri="{D42A27DB-BD31-4B8C-83A1-F6EECF244321}">
                <p14:modId xmlns:p14="http://schemas.microsoft.com/office/powerpoint/2010/main" val="4147502052"/>
              </p:ext>
            </p:extLst>
          </p:nvPr>
        </p:nvGraphicFramePr>
        <p:xfrm>
          <a:off x="600425" y="2208810"/>
          <a:ext cx="10991150" cy="1852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hlinkClick r:id="rId8" action="ppaction://hlinksldjump"/>
            <a:extLst>
              <a:ext uri="{FF2B5EF4-FFF2-40B4-BE49-F238E27FC236}">
                <a16:creationId xmlns:a16="http://schemas.microsoft.com/office/drawing/2014/main" id="{281406B0-7DDD-B568-DB72-4018C520518D}"/>
              </a:ext>
            </a:extLst>
          </p:cNvPr>
          <p:cNvGraphicFramePr/>
          <p:nvPr>
            <p:extLst>
              <p:ext uri="{D42A27DB-BD31-4B8C-83A1-F6EECF244321}">
                <p14:modId xmlns:p14="http://schemas.microsoft.com/office/powerpoint/2010/main" val="904049607"/>
              </p:ext>
            </p:extLst>
          </p:nvPr>
        </p:nvGraphicFramePr>
        <p:xfrm>
          <a:off x="3906652" y="4698020"/>
          <a:ext cx="4378695" cy="9233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0868902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97711C-1F1A-4193-8F82-E247EB962522}"/>
              </a:ext>
            </a:extLst>
          </p:cNvPr>
          <p:cNvSpPr>
            <a:spLocks noGrp="1"/>
          </p:cNvSpPr>
          <p:nvPr>
            <p:ph type="sldNum" sz="quarter" idx="12"/>
          </p:nvPr>
        </p:nvSpPr>
        <p:spPr>
          <a:xfrm>
            <a:off x="8873090" y="6384574"/>
            <a:ext cx="2480709" cy="336909"/>
          </a:xfrm>
        </p:spPr>
        <p:txBody>
          <a:bodyPr/>
          <a:lstStyle/>
          <a:p>
            <a:fld id="{B5CF97BF-14E3-466D-B7C7-178802BA0935}" type="slidenum">
              <a:rPr lang="en-US" smtClean="0">
                <a:solidFill>
                  <a:prstClr val="black">
                    <a:tint val="75000"/>
                  </a:prstClr>
                </a:solidFill>
              </a:rPr>
              <a:pPr/>
              <a:t>11</a:t>
            </a:fld>
            <a:endParaRPr lang="en-US">
              <a:solidFill>
                <a:prstClr val="black">
                  <a:tint val="75000"/>
                </a:prstClr>
              </a:solidFill>
            </a:endParaRPr>
          </a:p>
        </p:txBody>
      </p:sp>
      <p:sp>
        <p:nvSpPr>
          <p:cNvPr id="3" name="Title 2">
            <a:extLst>
              <a:ext uri="{FF2B5EF4-FFF2-40B4-BE49-F238E27FC236}">
                <a16:creationId xmlns:a16="http://schemas.microsoft.com/office/drawing/2014/main" id="{1F07216B-D650-4F73-B58A-7FC3F2E663E9}"/>
              </a:ext>
            </a:extLst>
          </p:cNvPr>
          <p:cNvSpPr>
            <a:spLocks noGrp="1"/>
          </p:cNvSpPr>
          <p:nvPr>
            <p:ph type="title"/>
          </p:nvPr>
        </p:nvSpPr>
        <p:spPr>
          <a:xfrm>
            <a:off x="-1" y="0"/>
            <a:ext cx="6745185" cy="670303"/>
          </a:xfrm>
        </p:spPr>
        <p:txBody>
          <a:bodyPr/>
          <a:lstStyle/>
          <a:p>
            <a:pPr algn="l"/>
            <a:r>
              <a:rPr lang="en-US" altLang="en-US"/>
              <a:t>BCG Registration – No Permit or CRID</a:t>
            </a:r>
            <a:endParaRPr lang="en-US"/>
          </a:p>
        </p:txBody>
      </p:sp>
      <p:sp>
        <p:nvSpPr>
          <p:cNvPr id="17" name="Heptagon 16">
            <a:extLst>
              <a:ext uri="{FF2B5EF4-FFF2-40B4-BE49-F238E27FC236}">
                <a16:creationId xmlns:a16="http://schemas.microsoft.com/office/drawing/2014/main" id="{62D2640E-FEED-46C4-BCEE-7F53402838FC}"/>
              </a:ext>
            </a:extLst>
          </p:cNvPr>
          <p:cNvSpPr/>
          <p:nvPr/>
        </p:nvSpPr>
        <p:spPr bwMode="auto">
          <a:xfrm>
            <a:off x="5787602" y="1489505"/>
            <a:ext cx="457200" cy="416301"/>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a:latin typeface="Arial" charset="0"/>
                <a:ea typeface="ヒラギノ角ゴ Pro W3" pitchFamily="1" charset="-128"/>
              </a:rPr>
              <a:t>4</a:t>
            </a:r>
            <a:endParaRPr kumimoji="0" lang="en-US" sz="2000" b="1"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02351C09-B04A-D2A0-3B6C-60D3DD00A3F9}"/>
              </a:ext>
            </a:extLst>
          </p:cNvPr>
          <p:cNvPicPr>
            <a:picLocks noChangeAspect="1"/>
          </p:cNvPicPr>
          <p:nvPr/>
        </p:nvPicPr>
        <p:blipFill>
          <a:blip r:embed="rId3"/>
          <a:stretch>
            <a:fillRect/>
          </a:stretch>
        </p:blipFill>
        <p:spPr>
          <a:xfrm>
            <a:off x="719151" y="1489505"/>
            <a:ext cx="4610337" cy="4642089"/>
          </a:xfrm>
          <a:prstGeom prst="rect">
            <a:avLst/>
          </a:prstGeom>
        </p:spPr>
      </p:pic>
      <p:sp>
        <p:nvSpPr>
          <p:cNvPr id="19" name="Heptagon 18">
            <a:extLst>
              <a:ext uri="{FF2B5EF4-FFF2-40B4-BE49-F238E27FC236}">
                <a16:creationId xmlns:a16="http://schemas.microsoft.com/office/drawing/2014/main" id="{BAF07B59-C26D-5266-300E-AEF527B8208F}"/>
              </a:ext>
            </a:extLst>
          </p:cNvPr>
          <p:cNvSpPr/>
          <p:nvPr/>
        </p:nvSpPr>
        <p:spPr bwMode="auto">
          <a:xfrm>
            <a:off x="5787602" y="2293863"/>
            <a:ext cx="457200" cy="416301"/>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a:latin typeface="Arial" charset="0"/>
                <a:ea typeface="ヒラギノ角ゴ Pro W3" pitchFamily="1" charset="-128"/>
              </a:rPr>
              <a:t>5</a:t>
            </a:r>
            <a:endParaRPr kumimoji="0" lang="en-US" sz="2000" b="1" i="0" u="none" strike="noStrike" cap="none" normalizeH="0" baseline="0">
              <a:ln>
                <a:noFill/>
              </a:ln>
              <a:solidFill>
                <a:schemeClr val="tx1"/>
              </a:solidFill>
              <a:effectLst/>
              <a:latin typeface="Arial" charset="0"/>
              <a:ea typeface="ヒラギノ角ゴ Pro W3" pitchFamily="1" charset="-128"/>
            </a:endParaRPr>
          </a:p>
        </p:txBody>
      </p:sp>
      <p:sp>
        <p:nvSpPr>
          <p:cNvPr id="20" name="Oval 19">
            <a:extLst>
              <a:ext uri="{FF2B5EF4-FFF2-40B4-BE49-F238E27FC236}">
                <a16:creationId xmlns:a16="http://schemas.microsoft.com/office/drawing/2014/main" id="{4FD01D4A-1D3D-291B-FD2B-1B5B2355939B}"/>
              </a:ext>
            </a:extLst>
          </p:cNvPr>
          <p:cNvSpPr/>
          <p:nvPr/>
        </p:nvSpPr>
        <p:spPr>
          <a:xfrm rot="14977874" flipV="1">
            <a:off x="2795095" y="1792591"/>
            <a:ext cx="99505" cy="98767"/>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3B856D3E-97A8-43C8-31A6-051A3C539324}"/>
              </a:ext>
            </a:extLst>
          </p:cNvPr>
          <p:cNvPicPr>
            <a:picLocks noChangeAspect="1"/>
          </p:cNvPicPr>
          <p:nvPr/>
        </p:nvPicPr>
        <p:blipFill>
          <a:blip r:embed="rId4"/>
          <a:stretch>
            <a:fillRect/>
          </a:stretch>
        </p:blipFill>
        <p:spPr>
          <a:xfrm>
            <a:off x="6417989" y="1430676"/>
            <a:ext cx="5054860" cy="3664138"/>
          </a:xfrm>
          <a:prstGeom prst="rect">
            <a:avLst/>
          </a:prstGeom>
        </p:spPr>
      </p:pic>
      <p:sp>
        <p:nvSpPr>
          <p:cNvPr id="23" name="Oval 22">
            <a:extLst>
              <a:ext uri="{FF2B5EF4-FFF2-40B4-BE49-F238E27FC236}">
                <a16:creationId xmlns:a16="http://schemas.microsoft.com/office/drawing/2014/main" id="{44A82DBC-0AC9-87D1-F232-8666503EA764}"/>
              </a:ext>
            </a:extLst>
          </p:cNvPr>
          <p:cNvSpPr/>
          <p:nvPr/>
        </p:nvSpPr>
        <p:spPr>
          <a:xfrm rot="14977874" flipV="1">
            <a:off x="8886951" y="1792591"/>
            <a:ext cx="99505" cy="98767"/>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298E93A-6AB4-D506-F1F0-0A9C73B4F587}"/>
              </a:ext>
            </a:extLst>
          </p:cNvPr>
          <p:cNvSpPr txBox="1"/>
          <p:nvPr/>
        </p:nvSpPr>
        <p:spPr>
          <a:xfrm>
            <a:off x="2908461" y="6167485"/>
            <a:ext cx="8882742" cy="369332"/>
          </a:xfrm>
          <a:prstGeom prst="rect">
            <a:avLst/>
          </a:prstGeom>
          <a:noFill/>
        </p:spPr>
        <p:txBody>
          <a:bodyPr wrap="square" rtlCol="0">
            <a:spAutoFit/>
          </a:bodyPr>
          <a:lstStyle/>
          <a:p>
            <a:r>
              <a:rPr lang="en-US"/>
              <a:t>Find your address by either Address or ZIP Code™</a:t>
            </a:r>
          </a:p>
        </p:txBody>
      </p:sp>
      <p:sp>
        <p:nvSpPr>
          <p:cNvPr id="25" name="TextBox 24">
            <a:hlinkClick r:id="rId5" action="ppaction://hlinksldjump"/>
            <a:extLst>
              <a:ext uri="{FF2B5EF4-FFF2-40B4-BE49-F238E27FC236}">
                <a16:creationId xmlns:a16="http://schemas.microsoft.com/office/drawing/2014/main" id="{9A4AE8D2-A4FB-34A0-44F1-D078AFD18EAA}"/>
              </a:ext>
            </a:extLst>
          </p:cNvPr>
          <p:cNvSpPr txBox="1"/>
          <p:nvPr/>
        </p:nvSpPr>
        <p:spPr>
          <a:xfrm>
            <a:off x="10125917" y="6488668"/>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spTree>
    <p:extLst>
      <p:ext uri="{BB962C8B-B14F-4D97-AF65-F5344CB8AC3E}">
        <p14:creationId xmlns:p14="http://schemas.microsoft.com/office/powerpoint/2010/main" val="33754369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F82715-88D0-463C-8EB3-71350DCA99D2}"/>
              </a:ext>
            </a:extLst>
          </p:cNvPr>
          <p:cNvSpPr>
            <a:spLocks noGrp="1"/>
          </p:cNvSpPr>
          <p:nvPr>
            <p:ph type="title"/>
          </p:nvPr>
        </p:nvSpPr>
        <p:spPr>
          <a:xfrm>
            <a:off x="190141" y="88160"/>
            <a:ext cx="5324834" cy="651733"/>
          </a:xfrm>
        </p:spPr>
        <p:txBody>
          <a:bodyPr/>
          <a:lstStyle/>
          <a:p>
            <a:pPr algn="l"/>
            <a:r>
              <a:rPr lang="en-US"/>
              <a:t>BCG New User Sign Up </a:t>
            </a:r>
          </a:p>
        </p:txBody>
      </p:sp>
      <p:sp>
        <p:nvSpPr>
          <p:cNvPr id="9" name="TextBox 8">
            <a:extLst>
              <a:ext uri="{FF2B5EF4-FFF2-40B4-BE49-F238E27FC236}">
                <a16:creationId xmlns:a16="http://schemas.microsoft.com/office/drawing/2014/main" id="{725CC66A-ECDB-0AF0-70E8-82AF32192F90}"/>
              </a:ext>
            </a:extLst>
          </p:cNvPr>
          <p:cNvSpPr txBox="1"/>
          <p:nvPr/>
        </p:nvSpPr>
        <p:spPr>
          <a:xfrm>
            <a:off x="7754386" y="1561746"/>
            <a:ext cx="4077222" cy="4308872"/>
          </a:xfrm>
          <a:prstGeom prst="rect">
            <a:avLst/>
          </a:prstGeom>
          <a:solidFill>
            <a:srgbClr val="316997"/>
          </a:solidFill>
          <a:ln w="38100">
            <a:solidFill>
              <a:srgbClr val="316997"/>
            </a:solidFill>
          </a:ln>
          <a:scene3d>
            <a:camera prst="orthographicFront"/>
            <a:lightRig rig="threePt" dir="t"/>
          </a:scene3d>
          <a:sp3d>
            <a:bevelT w="165100" prst="coolSlant"/>
          </a:sp3d>
        </p:spPr>
        <p:txBody>
          <a:bodyPr wrap="square" rtlCol="0">
            <a:spAutoFit/>
          </a:bodyPr>
          <a:lstStyle/>
          <a:p>
            <a:r>
              <a:rPr lang="en-US">
                <a:solidFill>
                  <a:schemeClr val="bg1"/>
                </a:solidFill>
                <a:latin typeface="Arial Nova" panose="020B0604020202020204" pitchFamily="34" charset="0"/>
              </a:rPr>
              <a:t>The first user at a business location will become the Business Service </a:t>
            </a:r>
            <a:r>
              <a:rPr lang="en-US">
                <a:solidFill>
                  <a:schemeClr val="bg1"/>
                </a:solidFill>
                <a:cs typeface="Arial" panose="020B0604020202020204" pitchFamily="34" charset="0"/>
              </a:rPr>
              <a:t>Administrator</a:t>
            </a:r>
            <a:r>
              <a:rPr lang="en-US">
                <a:solidFill>
                  <a:schemeClr val="bg1"/>
                </a:solidFill>
                <a:latin typeface="Arial Nova" panose="020B0604020202020204" pitchFamily="34" charset="0"/>
              </a:rPr>
              <a:t> (BSA) for a USPS business application or “service.” Any new users after this will have to request access to the CRID and services that the current BSA will approve.</a:t>
            </a:r>
          </a:p>
          <a:p>
            <a:endParaRPr lang="en-US">
              <a:solidFill>
                <a:schemeClr val="bg1"/>
              </a:solidFill>
              <a:latin typeface="Arial Nova" panose="020B0604020202020204" pitchFamily="34" charset="0"/>
            </a:endParaRPr>
          </a:p>
          <a:p>
            <a:r>
              <a:rPr lang="en-US">
                <a:solidFill>
                  <a:schemeClr val="bg1"/>
                </a:solidFill>
                <a:latin typeface="Arial Nova" panose="020B0604020202020204" pitchFamily="34" charset="0"/>
              </a:rPr>
              <a:t>The BSA can be changed later if someone else needs to be made BSA.</a:t>
            </a:r>
          </a:p>
          <a:p>
            <a:endParaRPr lang="en-US">
              <a:solidFill>
                <a:schemeClr val="bg1"/>
              </a:solidFill>
              <a:latin typeface="Arial Nova" panose="020B0604020202020204" pitchFamily="34" charset="0"/>
            </a:endParaRPr>
          </a:p>
          <a:p>
            <a:r>
              <a:rPr lang="en-US">
                <a:solidFill>
                  <a:schemeClr val="bg1"/>
                </a:solidFill>
                <a:latin typeface="Arial Nova" panose="020B0604020202020204" pitchFamily="34" charset="0"/>
              </a:rPr>
              <a:t>The new user must click Continue to complete registration</a:t>
            </a:r>
            <a:r>
              <a:rPr lang="en-US" sz="2000">
                <a:solidFill>
                  <a:schemeClr val="bg1"/>
                </a:solidFill>
                <a:latin typeface="Arial Nova" panose="020B0604020202020204" pitchFamily="34" charset="0"/>
              </a:rPr>
              <a:t>.</a:t>
            </a:r>
          </a:p>
          <a:p>
            <a:pPr algn="ctr"/>
            <a:endParaRPr lang="en-US" sz="2000">
              <a:solidFill>
                <a:schemeClr val="bg1"/>
              </a:solidFill>
              <a:latin typeface="Arial Nova" panose="020B0604020202020204" pitchFamily="34" charset="0"/>
            </a:endParaRPr>
          </a:p>
        </p:txBody>
      </p:sp>
      <p:grpSp>
        <p:nvGrpSpPr>
          <p:cNvPr id="29" name="Group 28">
            <a:extLst>
              <a:ext uri="{FF2B5EF4-FFF2-40B4-BE49-F238E27FC236}">
                <a16:creationId xmlns:a16="http://schemas.microsoft.com/office/drawing/2014/main" id="{452D0599-0281-5F82-CDFC-43BF2862317B}"/>
              </a:ext>
            </a:extLst>
          </p:cNvPr>
          <p:cNvGrpSpPr/>
          <p:nvPr/>
        </p:nvGrpSpPr>
        <p:grpSpPr>
          <a:xfrm>
            <a:off x="241639" y="1122683"/>
            <a:ext cx="7703109" cy="6060038"/>
            <a:chOff x="241639" y="1100380"/>
            <a:chExt cx="7703109" cy="6060038"/>
          </a:xfrm>
        </p:grpSpPr>
        <p:pic>
          <p:nvPicPr>
            <p:cNvPr id="27" name="Picture 26">
              <a:extLst>
                <a:ext uri="{FF2B5EF4-FFF2-40B4-BE49-F238E27FC236}">
                  <a16:creationId xmlns:a16="http://schemas.microsoft.com/office/drawing/2014/main" id="{5E0DE324-C6E7-99F8-0F32-422618994DC3}"/>
                </a:ext>
              </a:extLst>
            </p:cNvPr>
            <p:cNvPicPr>
              <a:picLocks noChangeAspect="1"/>
            </p:cNvPicPr>
            <p:nvPr/>
          </p:nvPicPr>
          <p:blipFill>
            <a:blip r:embed="rId3"/>
            <a:stretch>
              <a:fillRect/>
            </a:stretch>
          </p:blipFill>
          <p:spPr>
            <a:xfrm>
              <a:off x="241639" y="1100380"/>
              <a:ext cx="7703109" cy="6060038"/>
            </a:xfrm>
            <a:prstGeom prst="rect">
              <a:avLst/>
            </a:prstGeom>
          </p:spPr>
        </p:pic>
        <p:grpSp>
          <p:nvGrpSpPr>
            <p:cNvPr id="28" name="Group 27">
              <a:extLst>
                <a:ext uri="{FF2B5EF4-FFF2-40B4-BE49-F238E27FC236}">
                  <a16:creationId xmlns:a16="http://schemas.microsoft.com/office/drawing/2014/main" id="{C6B47A9B-8A0C-8534-C6EA-9BE9402F9D24}"/>
                </a:ext>
              </a:extLst>
            </p:cNvPr>
            <p:cNvGrpSpPr/>
            <p:nvPr/>
          </p:nvGrpSpPr>
          <p:grpSpPr>
            <a:xfrm>
              <a:off x="565065" y="2438400"/>
              <a:ext cx="6868741" cy="4304445"/>
              <a:chOff x="565065" y="2438400"/>
              <a:chExt cx="6868741" cy="4304445"/>
            </a:xfrm>
          </p:grpSpPr>
          <p:sp>
            <p:nvSpPr>
              <p:cNvPr id="22" name="TextBox 21">
                <a:extLst>
                  <a:ext uri="{FF2B5EF4-FFF2-40B4-BE49-F238E27FC236}">
                    <a16:creationId xmlns:a16="http://schemas.microsoft.com/office/drawing/2014/main" id="{9A4CD6EE-E9A8-CADF-494B-6F1052E84656}"/>
                  </a:ext>
                </a:extLst>
              </p:cNvPr>
              <p:cNvSpPr txBox="1"/>
              <p:nvPr/>
            </p:nvSpPr>
            <p:spPr>
              <a:xfrm>
                <a:off x="2821724" y="2438400"/>
                <a:ext cx="3490260" cy="520276"/>
              </a:xfrm>
              <a:prstGeom prst="rect">
                <a:avLst/>
              </a:prstGeom>
            </p:spPr>
            <p:txBody>
              <a:bodyPr vert="horz" wrap="square" lIns="91440" tIns="45720" rIns="91440" bIns="45720" rtlCol="0">
                <a:normAutofit/>
              </a:bodyPr>
              <a:lstStyle/>
              <a:p>
                <a:pPr algn="l"/>
                <a:r>
                  <a:rPr lang="en-US" b="1">
                    <a:solidFill>
                      <a:srgbClr val="FF0000"/>
                    </a:solidFill>
                    <a:latin typeface="Calibri" panose="020F0502020204030204" pitchFamily="34" charset="0"/>
                    <a:cs typeface="Calibri" panose="020F0502020204030204" pitchFamily="34" charset="0"/>
                  </a:rPr>
                  <a:t>Business Location CRID</a:t>
                </a:r>
              </a:p>
            </p:txBody>
          </p:sp>
          <p:sp>
            <p:nvSpPr>
              <p:cNvPr id="23" name="TextBox 22">
                <a:extLst>
                  <a:ext uri="{FF2B5EF4-FFF2-40B4-BE49-F238E27FC236}">
                    <a16:creationId xmlns:a16="http://schemas.microsoft.com/office/drawing/2014/main" id="{4E07A521-C3C4-11AC-7251-257E66387BA6}"/>
                  </a:ext>
                </a:extLst>
              </p:cNvPr>
              <p:cNvSpPr txBox="1"/>
              <p:nvPr/>
            </p:nvSpPr>
            <p:spPr>
              <a:xfrm>
                <a:off x="3943546" y="4017845"/>
                <a:ext cx="3490260" cy="520276"/>
              </a:xfrm>
              <a:prstGeom prst="rect">
                <a:avLst/>
              </a:prstGeom>
            </p:spPr>
            <p:txBody>
              <a:bodyPr vert="horz" wrap="square" lIns="91440" tIns="45720" rIns="91440" bIns="45720" rtlCol="0">
                <a:normAutofit/>
              </a:bodyPr>
              <a:lstStyle/>
              <a:p>
                <a:pPr algn="l"/>
                <a:r>
                  <a:rPr lang="en-US" b="1">
                    <a:solidFill>
                      <a:srgbClr val="FF0000"/>
                    </a:solidFill>
                    <a:latin typeface="Calibri" panose="020F0502020204030204" pitchFamily="34" charset="0"/>
                    <a:cs typeface="Calibri" panose="020F0502020204030204" pitchFamily="34" charset="0"/>
                  </a:rPr>
                  <a:t>Services</a:t>
                </a:r>
              </a:p>
            </p:txBody>
          </p:sp>
          <p:sp>
            <p:nvSpPr>
              <p:cNvPr id="24" name="TextBox 23">
                <a:extLst>
                  <a:ext uri="{FF2B5EF4-FFF2-40B4-BE49-F238E27FC236}">
                    <a16:creationId xmlns:a16="http://schemas.microsoft.com/office/drawing/2014/main" id="{72EF4CB7-0BC6-5118-2637-33EDB9FAB092}"/>
                  </a:ext>
                </a:extLst>
              </p:cNvPr>
              <p:cNvSpPr txBox="1"/>
              <p:nvPr/>
            </p:nvSpPr>
            <p:spPr>
              <a:xfrm>
                <a:off x="2821724" y="5355064"/>
                <a:ext cx="3490260" cy="520276"/>
              </a:xfrm>
              <a:prstGeom prst="rect">
                <a:avLst/>
              </a:prstGeom>
            </p:spPr>
            <p:txBody>
              <a:bodyPr vert="horz" wrap="square" lIns="91440" tIns="45720" rIns="91440" bIns="45720" rtlCol="0">
                <a:normAutofit/>
              </a:bodyPr>
              <a:lstStyle/>
              <a:p>
                <a:pPr algn="l"/>
                <a:r>
                  <a:rPr lang="en-US" b="1">
                    <a:solidFill>
                      <a:srgbClr val="FF0000"/>
                    </a:solidFill>
                    <a:latin typeface="Calibri" panose="020F0502020204030204" pitchFamily="34" charset="0"/>
                    <a:cs typeface="Calibri" panose="020F0502020204030204" pitchFamily="34" charset="0"/>
                  </a:rPr>
                  <a:t>BSA Acknowledgment</a:t>
                </a:r>
              </a:p>
            </p:txBody>
          </p:sp>
          <p:sp>
            <p:nvSpPr>
              <p:cNvPr id="25" name="Rectangle 24">
                <a:extLst>
                  <a:ext uri="{FF2B5EF4-FFF2-40B4-BE49-F238E27FC236}">
                    <a16:creationId xmlns:a16="http://schemas.microsoft.com/office/drawing/2014/main" id="{EE4F780F-367E-6E46-1109-10DF2539042B}"/>
                  </a:ext>
                </a:extLst>
              </p:cNvPr>
              <p:cNvSpPr/>
              <p:nvPr/>
            </p:nvSpPr>
            <p:spPr bwMode="auto">
              <a:xfrm>
                <a:off x="565065" y="6500831"/>
                <a:ext cx="935276" cy="242014"/>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grpSp>
      </p:grpSp>
      <p:sp>
        <p:nvSpPr>
          <p:cNvPr id="2" name="TextBox 1">
            <a:hlinkClick r:id="rId4" action="ppaction://hlinksldjump"/>
            <a:extLst>
              <a:ext uri="{FF2B5EF4-FFF2-40B4-BE49-F238E27FC236}">
                <a16:creationId xmlns:a16="http://schemas.microsoft.com/office/drawing/2014/main" id="{7456801C-EED2-3BAE-1436-EAEFB4805197}"/>
              </a:ext>
            </a:extLst>
          </p:cNvPr>
          <p:cNvSpPr txBox="1"/>
          <p:nvPr/>
        </p:nvSpPr>
        <p:spPr>
          <a:xfrm>
            <a:off x="10125917" y="6488668"/>
            <a:ext cx="2066083" cy="369332"/>
          </a:xfrm>
          <a:prstGeom prst="rect">
            <a:avLst/>
          </a:prstGeom>
          <a:solidFill>
            <a:schemeClr val="accent6"/>
          </a:solidFill>
        </p:spPr>
        <p:txBody>
          <a:bodyPr wrap="square" rtlCol="0">
            <a:spAutoFit/>
          </a:bodyPr>
          <a:lstStyle/>
          <a:p>
            <a:pPr algn="ctr"/>
            <a:r>
              <a:rPr lang="en-US" dirty="0">
                <a:solidFill>
                  <a:schemeClr val="bg1"/>
                </a:solidFill>
              </a:rPr>
              <a:t>Continue</a:t>
            </a:r>
            <a:r>
              <a:rPr lang="en-US" dirty="0"/>
              <a:t> </a:t>
            </a:r>
          </a:p>
        </p:txBody>
      </p:sp>
    </p:spTree>
    <p:extLst>
      <p:ext uri="{BB962C8B-B14F-4D97-AF65-F5344CB8AC3E}">
        <p14:creationId xmlns:p14="http://schemas.microsoft.com/office/powerpoint/2010/main" val="14416724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6E0D88C4-4740-4C44-A412-319ED32BAB51}"/>
              </a:ext>
            </a:extLst>
          </p:cNvPr>
          <p:cNvSpPr>
            <a:spLocks noGrp="1"/>
          </p:cNvSpPr>
          <p:nvPr>
            <p:ph type="title"/>
          </p:nvPr>
        </p:nvSpPr>
        <p:spPr>
          <a:xfrm>
            <a:off x="228600" y="66675"/>
            <a:ext cx="5572125" cy="652463"/>
          </a:xfrm>
        </p:spPr>
        <p:txBody>
          <a:bodyPr/>
          <a:lstStyle/>
          <a:p>
            <a:pPr algn="l"/>
            <a:r>
              <a:rPr lang="en-US"/>
              <a:t>BCG New User Sign Up </a:t>
            </a:r>
          </a:p>
        </p:txBody>
      </p:sp>
      <p:pic>
        <p:nvPicPr>
          <p:cNvPr id="16" name="Picture 15">
            <a:extLst>
              <a:ext uri="{FF2B5EF4-FFF2-40B4-BE49-F238E27FC236}">
                <a16:creationId xmlns:a16="http://schemas.microsoft.com/office/drawing/2014/main" id="{8CA41A06-0321-3D19-2DE2-DA6199B8E217}"/>
              </a:ext>
            </a:extLst>
          </p:cNvPr>
          <p:cNvPicPr>
            <a:picLocks noChangeAspect="1"/>
          </p:cNvPicPr>
          <p:nvPr/>
        </p:nvPicPr>
        <p:blipFill>
          <a:blip r:embed="rId3"/>
          <a:stretch>
            <a:fillRect/>
          </a:stretch>
        </p:blipFill>
        <p:spPr>
          <a:xfrm>
            <a:off x="7688093" y="2076774"/>
            <a:ext cx="3971499" cy="1380054"/>
          </a:xfrm>
          <a:prstGeom prst="rect">
            <a:avLst/>
          </a:prstGeom>
          <a:ln>
            <a:noFill/>
          </a:ln>
          <a:effectLst>
            <a:outerShdw blurRad="292100" dist="139700" dir="2700000" algn="tl" rotWithShape="0">
              <a:srgbClr val="333333">
                <a:alpha val="65000"/>
              </a:srgbClr>
            </a:outerShdw>
          </a:effectLst>
        </p:spPr>
      </p:pic>
      <p:grpSp>
        <p:nvGrpSpPr>
          <p:cNvPr id="6" name="Group 5">
            <a:extLst>
              <a:ext uri="{FF2B5EF4-FFF2-40B4-BE49-F238E27FC236}">
                <a16:creationId xmlns:a16="http://schemas.microsoft.com/office/drawing/2014/main" id="{8AFC46FE-C34C-94F3-2979-0F1CE8351EBA}"/>
              </a:ext>
            </a:extLst>
          </p:cNvPr>
          <p:cNvGrpSpPr/>
          <p:nvPr/>
        </p:nvGrpSpPr>
        <p:grpSpPr>
          <a:xfrm>
            <a:off x="247048" y="1360654"/>
            <a:ext cx="7316944" cy="5400010"/>
            <a:chOff x="247048" y="1360654"/>
            <a:chExt cx="7316944" cy="5400010"/>
          </a:xfrm>
        </p:grpSpPr>
        <p:pic>
          <p:nvPicPr>
            <p:cNvPr id="25" name="Picture 24">
              <a:extLst>
                <a:ext uri="{FF2B5EF4-FFF2-40B4-BE49-F238E27FC236}">
                  <a16:creationId xmlns:a16="http://schemas.microsoft.com/office/drawing/2014/main" id="{441731F0-9E57-0D22-7369-D914BDC4960F}"/>
                </a:ext>
              </a:extLst>
            </p:cNvPr>
            <p:cNvPicPr>
              <a:picLocks noChangeAspect="1"/>
            </p:cNvPicPr>
            <p:nvPr/>
          </p:nvPicPr>
          <p:blipFill>
            <a:blip r:embed="rId4"/>
            <a:stretch>
              <a:fillRect/>
            </a:stretch>
          </p:blipFill>
          <p:spPr>
            <a:xfrm>
              <a:off x="247048" y="1360654"/>
              <a:ext cx="7192843" cy="5400010"/>
            </a:xfrm>
            <a:prstGeom prst="rect">
              <a:avLst/>
            </a:prstGeom>
            <a:ln>
              <a:noFill/>
            </a:ln>
            <a:effectLst>
              <a:outerShdw blurRad="292100" dist="139700" dir="2700000" algn="tl" rotWithShape="0">
                <a:srgbClr val="333333">
                  <a:alpha val="65000"/>
                </a:srgbClr>
              </a:outerShdw>
            </a:effectLst>
          </p:spPr>
        </p:pic>
        <p:grpSp>
          <p:nvGrpSpPr>
            <p:cNvPr id="29" name="Group 28">
              <a:extLst>
                <a:ext uri="{FF2B5EF4-FFF2-40B4-BE49-F238E27FC236}">
                  <a16:creationId xmlns:a16="http://schemas.microsoft.com/office/drawing/2014/main" id="{01F84CB5-C23F-EE7A-426D-4AF014644B7D}"/>
                </a:ext>
              </a:extLst>
            </p:cNvPr>
            <p:cNvGrpSpPr/>
            <p:nvPr/>
          </p:nvGrpSpPr>
          <p:grpSpPr>
            <a:xfrm>
              <a:off x="302468" y="2376992"/>
              <a:ext cx="7261524" cy="1273524"/>
              <a:chOff x="302468" y="2376992"/>
              <a:chExt cx="7261524" cy="1273524"/>
            </a:xfrm>
          </p:grpSpPr>
          <p:sp>
            <p:nvSpPr>
              <p:cNvPr id="10" name="Rectangle 9">
                <a:extLst>
                  <a:ext uri="{FF2B5EF4-FFF2-40B4-BE49-F238E27FC236}">
                    <a16:creationId xmlns:a16="http://schemas.microsoft.com/office/drawing/2014/main" id="{ADDCB029-98D0-4B8C-ABED-12D0FFA316B7}"/>
                  </a:ext>
                </a:extLst>
              </p:cNvPr>
              <p:cNvSpPr/>
              <p:nvPr/>
            </p:nvSpPr>
            <p:spPr bwMode="auto">
              <a:xfrm>
                <a:off x="302468" y="2376992"/>
                <a:ext cx="1717596" cy="127352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1" name="Rectangle 10">
                <a:extLst>
                  <a:ext uri="{FF2B5EF4-FFF2-40B4-BE49-F238E27FC236}">
                    <a16:creationId xmlns:a16="http://schemas.microsoft.com/office/drawing/2014/main" id="{0793E05E-EE64-4688-A8F7-FEB796D92200}"/>
                  </a:ext>
                </a:extLst>
              </p:cNvPr>
              <p:cNvSpPr/>
              <p:nvPr/>
            </p:nvSpPr>
            <p:spPr bwMode="auto">
              <a:xfrm>
                <a:off x="3851564" y="2576983"/>
                <a:ext cx="2102451" cy="81930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9" name="Arrow: Right 8">
                <a:extLst>
                  <a:ext uri="{FF2B5EF4-FFF2-40B4-BE49-F238E27FC236}">
                    <a16:creationId xmlns:a16="http://schemas.microsoft.com/office/drawing/2014/main" id="{88D976BF-D3C2-49C4-9E50-88321336A2AC}"/>
                  </a:ext>
                </a:extLst>
              </p:cNvPr>
              <p:cNvSpPr/>
              <p:nvPr/>
            </p:nvSpPr>
            <p:spPr bwMode="auto">
              <a:xfrm>
                <a:off x="6064261" y="2644306"/>
                <a:ext cx="1499731" cy="443964"/>
              </a:xfrm>
              <a:prstGeom prst="rightArrow">
                <a:avLst/>
              </a:prstGeom>
              <a:solidFill>
                <a:srgbClr val="FFFF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grpSp>
        <p:pic>
          <p:nvPicPr>
            <p:cNvPr id="5" name="Picture 4">
              <a:extLst>
                <a:ext uri="{FF2B5EF4-FFF2-40B4-BE49-F238E27FC236}">
                  <a16:creationId xmlns:a16="http://schemas.microsoft.com/office/drawing/2014/main" id="{C7DB0F45-DECC-CE44-0E75-08E063DD4E62}"/>
                </a:ext>
              </a:extLst>
            </p:cNvPr>
            <p:cNvPicPr>
              <a:picLocks noChangeAspect="1"/>
            </p:cNvPicPr>
            <p:nvPr/>
          </p:nvPicPr>
          <p:blipFill>
            <a:blip r:embed="rId5"/>
            <a:stretch>
              <a:fillRect/>
            </a:stretch>
          </p:blipFill>
          <p:spPr>
            <a:xfrm>
              <a:off x="406804" y="6477000"/>
              <a:ext cx="839192" cy="177162"/>
            </a:xfrm>
            <a:prstGeom prst="rect">
              <a:avLst/>
            </a:prstGeom>
          </p:spPr>
        </p:pic>
      </p:grpSp>
      <p:sp>
        <p:nvSpPr>
          <p:cNvPr id="4" name="TextBox 3">
            <a:extLst>
              <a:ext uri="{FF2B5EF4-FFF2-40B4-BE49-F238E27FC236}">
                <a16:creationId xmlns:a16="http://schemas.microsoft.com/office/drawing/2014/main" id="{B59749E1-F4DD-757A-2940-D1F089A4FA2D}"/>
              </a:ext>
            </a:extLst>
          </p:cNvPr>
          <p:cNvSpPr txBox="1"/>
          <p:nvPr/>
        </p:nvSpPr>
        <p:spPr>
          <a:xfrm>
            <a:off x="7772824" y="3801461"/>
            <a:ext cx="3971499" cy="1477328"/>
          </a:xfrm>
          <a:prstGeom prst="rect">
            <a:avLst/>
          </a:prstGeom>
          <a:noFill/>
        </p:spPr>
        <p:txBody>
          <a:bodyPr wrap="square">
            <a:spAutoFit/>
          </a:bodyPr>
          <a:lstStyle/>
          <a:p>
            <a:r>
              <a:rPr lang="en-US"/>
              <a:t>Once signed up, you can see your Business Location and CRID along with your Mailer ID or MID.  If you are the first user, you are now the BSA of Manage Mailing Activity. </a:t>
            </a:r>
          </a:p>
        </p:txBody>
      </p:sp>
      <p:sp>
        <p:nvSpPr>
          <p:cNvPr id="2" name="TextBox 1">
            <a:hlinkClick r:id="rId6" action="ppaction://hlinksldjump"/>
            <a:extLst>
              <a:ext uri="{FF2B5EF4-FFF2-40B4-BE49-F238E27FC236}">
                <a16:creationId xmlns:a16="http://schemas.microsoft.com/office/drawing/2014/main" id="{B121176A-B5E7-5F76-0FAA-E8C14132320B}"/>
              </a:ext>
            </a:extLst>
          </p:cNvPr>
          <p:cNvSpPr txBox="1"/>
          <p:nvPr/>
        </p:nvSpPr>
        <p:spPr>
          <a:xfrm>
            <a:off x="10125917" y="6488668"/>
            <a:ext cx="2066083" cy="369332"/>
          </a:xfrm>
          <a:prstGeom prst="rect">
            <a:avLst/>
          </a:prstGeom>
          <a:solidFill>
            <a:schemeClr val="accent6"/>
          </a:solidFill>
        </p:spPr>
        <p:txBody>
          <a:bodyPr wrap="square" rtlCol="0">
            <a:spAutoFit/>
          </a:bodyPr>
          <a:lstStyle/>
          <a:p>
            <a:pPr algn="ctr"/>
            <a:r>
              <a:rPr lang="en-US" dirty="0">
                <a:solidFill>
                  <a:schemeClr val="bg1"/>
                </a:solidFill>
              </a:rPr>
              <a:t>Continue</a:t>
            </a:r>
            <a:r>
              <a:rPr lang="en-US" dirty="0"/>
              <a:t> </a:t>
            </a:r>
          </a:p>
        </p:txBody>
      </p:sp>
    </p:spTree>
    <p:extLst>
      <p:ext uri="{BB962C8B-B14F-4D97-AF65-F5344CB8AC3E}">
        <p14:creationId xmlns:p14="http://schemas.microsoft.com/office/powerpoint/2010/main" val="23665856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25B3BC4-C37C-2DD8-74E1-DF2997A92154}"/>
              </a:ext>
            </a:extLst>
          </p:cNvPr>
          <p:cNvGrpSpPr/>
          <p:nvPr/>
        </p:nvGrpSpPr>
        <p:grpSpPr>
          <a:xfrm>
            <a:off x="266700" y="3557169"/>
            <a:ext cx="11658599" cy="1156904"/>
            <a:chOff x="266700" y="3557169"/>
            <a:chExt cx="11658599" cy="1156904"/>
          </a:xfrm>
        </p:grpSpPr>
        <p:grpSp>
          <p:nvGrpSpPr>
            <p:cNvPr id="10" name="Group 9">
              <a:extLst>
                <a:ext uri="{FF2B5EF4-FFF2-40B4-BE49-F238E27FC236}">
                  <a16:creationId xmlns:a16="http://schemas.microsoft.com/office/drawing/2014/main" id="{3FB41868-6A79-959E-EA5F-04EEBA371352}"/>
                </a:ext>
              </a:extLst>
            </p:cNvPr>
            <p:cNvGrpSpPr/>
            <p:nvPr/>
          </p:nvGrpSpPr>
          <p:grpSpPr>
            <a:xfrm>
              <a:off x="266700" y="3557169"/>
              <a:ext cx="11658599" cy="1156904"/>
              <a:chOff x="266700" y="3557169"/>
              <a:chExt cx="11658599" cy="1156904"/>
            </a:xfrm>
          </p:grpSpPr>
          <p:pic>
            <p:nvPicPr>
              <p:cNvPr id="5" name="Picture 4">
                <a:extLst>
                  <a:ext uri="{FF2B5EF4-FFF2-40B4-BE49-F238E27FC236}">
                    <a16:creationId xmlns:a16="http://schemas.microsoft.com/office/drawing/2014/main" id="{7D03682A-810C-4004-9C46-9BAC82ECEE78}"/>
                  </a:ext>
                </a:extLst>
              </p:cNvPr>
              <p:cNvPicPr>
                <a:picLocks noChangeAspect="1"/>
              </p:cNvPicPr>
              <p:nvPr/>
            </p:nvPicPr>
            <p:blipFill>
              <a:blip r:embed="rId3"/>
              <a:stretch>
                <a:fillRect/>
              </a:stretch>
            </p:blipFill>
            <p:spPr>
              <a:xfrm>
                <a:off x="266700" y="3557169"/>
                <a:ext cx="11658599" cy="1156904"/>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E0EC701C-8A4D-47D3-AF2B-2B8660E0317D}"/>
                  </a:ext>
                </a:extLst>
              </p:cNvPr>
              <p:cNvPicPr>
                <a:picLocks noChangeAspect="1"/>
              </p:cNvPicPr>
              <p:nvPr/>
            </p:nvPicPr>
            <p:blipFill>
              <a:blip r:embed="rId4"/>
              <a:stretch>
                <a:fillRect/>
              </a:stretch>
            </p:blipFill>
            <p:spPr>
              <a:xfrm>
                <a:off x="359097" y="4076771"/>
                <a:ext cx="4463404" cy="552450"/>
              </a:xfrm>
              <a:prstGeom prst="rect">
                <a:avLst/>
              </a:prstGeom>
            </p:spPr>
          </p:pic>
        </p:grpSp>
        <p:pic>
          <p:nvPicPr>
            <p:cNvPr id="11" name="Picture 10">
              <a:extLst>
                <a:ext uri="{FF2B5EF4-FFF2-40B4-BE49-F238E27FC236}">
                  <a16:creationId xmlns:a16="http://schemas.microsoft.com/office/drawing/2014/main" id="{7BB012C4-D0FA-4FE4-B724-E40EE57E7C00}"/>
                </a:ext>
              </a:extLst>
            </p:cNvPr>
            <p:cNvPicPr>
              <a:picLocks noChangeAspect="1"/>
            </p:cNvPicPr>
            <p:nvPr/>
          </p:nvPicPr>
          <p:blipFill>
            <a:blip r:embed="rId5"/>
            <a:stretch>
              <a:fillRect/>
            </a:stretch>
          </p:blipFill>
          <p:spPr>
            <a:xfrm>
              <a:off x="457200" y="3614140"/>
              <a:ext cx="5238750" cy="358741"/>
            </a:xfrm>
            <a:prstGeom prst="rect">
              <a:avLst/>
            </a:prstGeom>
          </p:spPr>
        </p:pic>
      </p:grpSp>
      <p:sp>
        <p:nvSpPr>
          <p:cNvPr id="2" name="Slide Number Placeholder 1">
            <a:extLst>
              <a:ext uri="{FF2B5EF4-FFF2-40B4-BE49-F238E27FC236}">
                <a16:creationId xmlns:a16="http://schemas.microsoft.com/office/drawing/2014/main" id="{7DFE510B-9797-43D4-AB30-8545BFC716FE}"/>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14</a:t>
            </a:fld>
            <a:endParaRPr lang="en-US">
              <a:solidFill>
                <a:prstClr val="black">
                  <a:tint val="75000"/>
                </a:prstClr>
              </a:solidFill>
            </a:endParaRPr>
          </a:p>
        </p:txBody>
      </p:sp>
      <p:sp>
        <p:nvSpPr>
          <p:cNvPr id="3" name="Title 2">
            <a:extLst>
              <a:ext uri="{FF2B5EF4-FFF2-40B4-BE49-F238E27FC236}">
                <a16:creationId xmlns:a16="http://schemas.microsoft.com/office/drawing/2014/main" id="{0DC8D217-7BB4-4CCA-9093-0E1E1DC08DB2}"/>
              </a:ext>
            </a:extLst>
          </p:cNvPr>
          <p:cNvSpPr>
            <a:spLocks noGrp="1"/>
          </p:cNvSpPr>
          <p:nvPr>
            <p:ph type="title"/>
          </p:nvPr>
        </p:nvSpPr>
        <p:spPr>
          <a:xfrm>
            <a:off x="76200" y="1"/>
            <a:ext cx="5791200" cy="732612"/>
          </a:xfrm>
        </p:spPr>
        <p:txBody>
          <a:bodyPr>
            <a:normAutofit fontScale="90000"/>
          </a:bodyPr>
          <a:lstStyle/>
          <a:p>
            <a:pPr algn="l"/>
            <a:r>
              <a:rPr lang="en-US" sz="3100"/>
              <a:t>Welcome Page Navigation Bar</a:t>
            </a:r>
            <a:endParaRPr lang="en-US"/>
          </a:p>
        </p:txBody>
      </p:sp>
      <p:sp>
        <p:nvSpPr>
          <p:cNvPr id="4" name="Slide Number Placeholder 3">
            <a:extLst>
              <a:ext uri="{FF2B5EF4-FFF2-40B4-BE49-F238E27FC236}">
                <a16:creationId xmlns:a16="http://schemas.microsoft.com/office/drawing/2014/main" id="{D74A177F-73FB-4121-89C2-F2856B760B59}"/>
              </a:ext>
            </a:extLst>
          </p:cNvPr>
          <p:cNvSpPr txBox="1">
            <a:spLocks/>
          </p:cNvSpPr>
          <p:nvPr/>
        </p:nvSpPr>
        <p:spPr>
          <a:xfrm>
            <a:off x="8737600" y="6477000"/>
            <a:ext cx="3251200" cy="228600"/>
          </a:xfrm>
        </p:spPr>
        <p:txBody>
          <a:bodyPr/>
          <a:lstStyle>
            <a:defPPr>
              <a:defRPr lang="en-US"/>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defRPr/>
            </a:pPr>
            <a:endParaRPr lang="en-US"/>
          </a:p>
        </p:txBody>
      </p:sp>
      <p:sp>
        <p:nvSpPr>
          <p:cNvPr id="7" name="TextBox 6">
            <a:extLst>
              <a:ext uri="{FF2B5EF4-FFF2-40B4-BE49-F238E27FC236}">
                <a16:creationId xmlns:a16="http://schemas.microsoft.com/office/drawing/2014/main" id="{DD68979E-DEA1-459F-88A9-CDD892322FFF}"/>
              </a:ext>
            </a:extLst>
          </p:cNvPr>
          <p:cNvSpPr txBox="1"/>
          <p:nvPr/>
        </p:nvSpPr>
        <p:spPr>
          <a:xfrm>
            <a:off x="952512" y="1981459"/>
            <a:ext cx="3886200" cy="646331"/>
          </a:xfrm>
          <a:prstGeom prst="rect">
            <a:avLst/>
          </a:prstGeom>
          <a:solidFill>
            <a:srgbClr val="5193C7"/>
          </a:solidFill>
          <a:ln w="25400">
            <a:solidFill>
              <a:srgbClr val="5193C7"/>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a:solidFill>
                  <a:schemeClr val="bg1"/>
                </a:solidFill>
              </a:rPr>
              <a:t>Business services are located on the top of the home page</a:t>
            </a:r>
          </a:p>
        </p:txBody>
      </p:sp>
      <p:sp>
        <p:nvSpPr>
          <p:cNvPr id="8" name="TextBox 7">
            <a:extLst>
              <a:ext uri="{FF2B5EF4-FFF2-40B4-BE49-F238E27FC236}">
                <a16:creationId xmlns:a16="http://schemas.microsoft.com/office/drawing/2014/main" id="{C63640F7-6468-4815-8F66-25C90EEFF136}"/>
              </a:ext>
            </a:extLst>
          </p:cNvPr>
          <p:cNvSpPr txBox="1"/>
          <p:nvPr/>
        </p:nvSpPr>
        <p:spPr>
          <a:xfrm>
            <a:off x="4851675" y="1237351"/>
            <a:ext cx="3390900" cy="646331"/>
          </a:xfrm>
          <a:prstGeom prst="rect">
            <a:avLst/>
          </a:prstGeom>
          <a:solidFill>
            <a:srgbClr val="D6E5F2"/>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a:t>Displays system outages and other important information</a:t>
            </a:r>
          </a:p>
        </p:txBody>
      </p:sp>
      <p:sp>
        <p:nvSpPr>
          <p:cNvPr id="9" name="TextBox 8">
            <a:extLst>
              <a:ext uri="{FF2B5EF4-FFF2-40B4-BE49-F238E27FC236}">
                <a16:creationId xmlns:a16="http://schemas.microsoft.com/office/drawing/2014/main" id="{D1D4FF20-E49A-48DB-BA9A-344CA8E68878}"/>
              </a:ext>
            </a:extLst>
          </p:cNvPr>
          <p:cNvSpPr txBox="1"/>
          <p:nvPr/>
        </p:nvSpPr>
        <p:spPr>
          <a:xfrm>
            <a:off x="4662377" y="5182199"/>
            <a:ext cx="3886200" cy="923330"/>
          </a:xfrm>
          <a:prstGeom prst="rect">
            <a:avLst/>
          </a:prstGeom>
          <a:solidFill>
            <a:srgbClr val="5193C7"/>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a:solidFill>
                  <a:schemeClr val="bg1"/>
                </a:solidFill>
              </a:rPr>
              <a:t>Allows users to view, approve, and deny any requests for access to services for which they are the BSA</a:t>
            </a:r>
          </a:p>
        </p:txBody>
      </p:sp>
      <p:sp>
        <p:nvSpPr>
          <p:cNvPr id="16" name="TextBox 15">
            <a:extLst>
              <a:ext uri="{FF2B5EF4-FFF2-40B4-BE49-F238E27FC236}">
                <a16:creationId xmlns:a16="http://schemas.microsoft.com/office/drawing/2014/main" id="{AD11D5E0-119E-4B6C-A223-C3B2131D8FDB}"/>
              </a:ext>
            </a:extLst>
          </p:cNvPr>
          <p:cNvSpPr txBox="1"/>
          <p:nvPr/>
        </p:nvSpPr>
        <p:spPr>
          <a:xfrm>
            <a:off x="8143184" y="1939445"/>
            <a:ext cx="3390900" cy="646331"/>
          </a:xfrm>
          <a:prstGeom prst="rect">
            <a:avLst/>
          </a:prstGeom>
          <a:solidFill>
            <a:srgbClr val="316997"/>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a:solidFill>
                  <a:schemeClr val="bg1"/>
                </a:solidFill>
              </a:rPr>
              <a:t>Allows BSAs and BSA delegates to edit their account</a:t>
            </a:r>
          </a:p>
        </p:txBody>
      </p:sp>
      <p:pic>
        <p:nvPicPr>
          <p:cNvPr id="18" name="Picture 17">
            <a:extLst>
              <a:ext uri="{FF2B5EF4-FFF2-40B4-BE49-F238E27FC236}">
                <a16:creationId xmlns:a16="http://schemas.microsoft.com/office/drawing/2014/main" id="{1A8141C4-996D-40F4-A3BA-5C9D62F4DC96}"/>
              </a:ext>
            </a:extLst>
          </p:cNvPr>
          <p:cNvPicPr>
            <a:picLocks noChangeAspect="1"/>
          </p:cNvPicPr>
          <p:nvPr/>
        </p:nvPicPr>
        <p:blipFill>
          <a:blip r:embed="rId6"/>
          <a:stretch>
            <a:fillRect/>
          </a:stretch>
        </p:blipFill>
        <p:spPr>
          <a:xfrm>
            <a:off x="9031456" y="4770656"/>
            <a:ext cx="1651075" cy="1934944"/>
          </a:xfrm>
          <a:prstGeom prst="rect">
            <a:avLst/>
          </a:prstGeom>
          <a:ln>
            <a:noFill/>
          </a:ln>
          <a:effectLst>
            <a:outerShdw blurRad="292100" dist="139700" dir="2700000" algn="tl" rotWithShape="0">
              <a:srgbClr val="333333">
                <a:alpha val="65000"/>
              </a:srgbClr>
            </a:outerShdw>
          </a:effectLst>
        </p:spPr>
      </p:pic>
      <p:sp>
        <p:nvSpPr>
          <p:cNvPr id="21" name="Right Brace 20">
            <a:extLst>
              <a:ext uri="{FF2B5EF4-FFF2-40B4-BE49-F238E27FC236}">
                <a16:creationId xmlns:a16="http://schemas.microsoft.com/office/drawing/2014/main" id="{6183FC15-78D2-4767-80A3-2ADD484DB3F4}"/>
              </a:ext>
            </a:extLst>
          </p:cNvPr>
          <p:cNvSpPr/>
          <p:nvPr/>
        </p:nvSpPr>
        <p:spPr bwMode="auto">
          <a:xfrm rot="16200000">
            <a:off x="2497699" y="507128"/>
            <a:ext cx="795826" cy="5333983"/>
          </a:xfrm>
          <a:prstGeom prst="rightBrace">
            <a:avLst>
              <a:gd name="adj1" fmla="val 8333"/>
              <a:gd name="adj2" fmla="val 50000"/>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0" name="Arrow: Right 19">
            <a:extLst>
              <a:ext uri="{FF2B5EF4-FFF2-40B4-BE49-F238E27FC236}">
                <a16:creationId xmlns:a16="http://schemas.microsoft.com/office/drawing/2014/main" id="{D2560895-B7F6-4DBE-819F-6A6F31F5A00E}"/>
              </a:ext>
            </a:extLst>
          </p:cNvPr>
          <p:cNvSpPr/>
          <p:nvPr/>
        </p:nvSpPr>
        <p:spPr bwMode="auto">
          <a:xfrm rot="5400000">
            <a:off x="5981419" y="2387123"/>
            <a:ext cx="1248117" cy="43679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2" name="Arrow: Right 21">
            <a:extLst>
              <a:ext uri="{FF2B5EF4-FFF2-40B4-BE49-F238E27FC236}">
                <a16:creationId xmlns:a16="http://schemas.microsoft.com/office/drawing/2014/main" id="{43A3C1E1-37A8-4E66-A7BE-60BC24AD9F6C}"/>
              </a:ext>
            </a:extLst>
          </p:cNvPr>
          <p:cNvSpPr/>
          <p:nvPr/>
        </p:nvSpPr>
        <p:spPr bwMode="auto">
          <a:xfrm rot="5400000">
            <a:off x="9111996" y="2874678"/>
            <a:ext cx="978408"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3" name="Arrow: Right 22">
            <a:extLst>
              <a:ext uri="{FF2B5EF4-FFF2-40B4-BE49-F238E27FC236}">
                <a16:creationId xmlns:a16="http://schemas.microsoft.com/office/drawing/2014/main" id="{C5AA5F2A-248E-4B10-AE80-A68637B5E550}"/>
              </a:ext>
            </a:extLst>
          </p:cNvPr>
          <p:cNvSpPr/>
          <p:nvPr/>
        </p:nvSpPr>
        <p:spPr bwMode="auto">
          <a:xfrm rot="16200000">
            <a:off x="7146735" y="4295686"/>
            <a:ext cx="1156904"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4" name="Arrow: Right 23">
            <a:extLst>
              <a:ext uri="{FF2B5EF4-FFF2-40B4-BE49-F238E27FC236}">
                <a16:creationId xmlns:a16="http://schemas.microsoft.com/office/drawing/2014/main" id="{37AED0A7-9A47-4739-932F-8FF09C1E19F0}"/>
              </a:ext>
            </a:extLst>
          </p:cNvPr>
          <p:cNvSpPr/>
          <p:nvPr/>
        </p:nvSpPr>
        <p:spPr bwMode="auto">
          <a:xfrm rot="5400000">
            <a:off x="9323719" y="4114659"/>
            <a:ext cx="589218"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3" name="TextBox 12">
            <a:hlinkClick r:id="rId7" action="ppaction://hlinksldjump"/>
            <a:extLst>
              <a:ext uri="{FF2B5EF4-FFF2-40B4-BE49-F238E27FC236}">
                <a16:creationId xmlns:a16="http://schemas.microsoft.com/office/drawing/2014/main" id="{CA814669-B784-AF65-27F5-A810B4696C6A}"/>
              </a:ext>
            </a:extLst>
          </p:cNvPr>
          <p:cNvSpPr txBox="1"/>
          <p:nvPr/>
        </p:nvSpPr>
        <p:spPr>
          <a:xfrm>
            <a:off x="10125917" y="6488668"/>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spTree>
    <p:extLst>
      <p:ext uri="{BB962C8B-B14F-4D97-AF65-F5344CB8AC3E}">
        <p14:creationId xmlns:p14="http://schemas.microsoft.com/office/powerpoint/2010/main" val="1760826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C1CDF3-CE83-422B-964C-65D03452BD39}"/>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15</a:t>
            </a:fld>
            <a:endParaRPr lang="en-US">
              <a:solidFill>
                <a:prstClr val="black">
                  <a:tint val="75000"/>
                </a:prstClr>
              </a:solidFill>
            </a:endParaRPr>
          </a:p>
        </p:txBody>
      </p:sp>
      <p:sp>
        <p:nvSpPr>
          <p:cNvPr id="3" name="Title 2">
            <a:extLst>
              <a:ext uri="{FF2B5EF4-FFF2-40B4-BE49-F238E27FC236}">
                <a16:creationId xmlns:a16="http://schemas.microsoft.com/office/drawing/2014/main" id="{FF22DA74-444C-4FDE-A148-FBC4F890D4F2}"/>
              </a:ext>
            </a:extLst>
          </p:cNvPr>
          <p:cNvSpPr>
            <a:spLocks noGrp="1"/>
          </p:cNvSpPr>
          <p:nvPr>
            <p:ph type="title"/>
          </p:nvPr>
        </p:nvSpPr>
        <p:spPr>
          <a:xfrm>
            <a:off x="45534" y="32781"/>
            <a:ext cx="3700723" cy="651733"/>
          </a:xfrm>
        </p:spPr>
        <p:txBody>
          <a:bodyPr/>
          <a:lstStyle/>
          <a:p>
            <a:pPr algn="l"/>
            <a:r>
              <a:rPr lang="en-US"/>
              <a:t>Mailing Services</a:t>
            </a:r>
          </a:p>
        </p:txBody>
      </p:sp>
      <p:sp>
        <p:nvSpPr>
          <p:cNvPr id="8" name="Rectangle 7">
            <a:extLst>
              <a:ext uri="{FF2B5EF4-FFF2-40B4-BE49-F238E27FC236}">
                <a16:creationId xmlns:a16="http://schemas.microsoft.com/office/drawing/2014/main" id="{64B368E8-1A6B-4ED2-A81B-1DAA241D92F9}"/>
              </a:ext>
            </a:extLst>
          </p:cNvPr>
          <p:cNvSpPr/>
          <p:nvPr/>
        </p:nvSpPr>
        <p:spPr bwMode="auto">
          <a:xfrm>
            <a:off x="273628" y="1394691"/>
            <a:ext cx="4093656" cy="5310909"/>
          </a:xfrm>
          <a:prstGeom prst="rect">
            <a:avLst/>
          </a:prstGeom>
          <a:noFill/>
          <a:ln w="57150" cap="flat" cmpd="sng" algn="ctr">
            <a:solidFill>
              <a:srgbClr val="2D2D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9" name="Arrow: Right 8">
            <a:extLst>
              <a:ext uri="{FF2B5EF4-FFF2-40B4-BE49-F238E27FC236}">
                <a16:creationId xmlns:a16="http://schemas.microsoft.com/office/drawing/2014/main" id="{739D1C55-CE88-4249-8881-6E59FA1D04C8}"/>
              </a:ext>
            </a:extLst>
          </p:cNvPr>
          <p:cNvSpPr/>
          <p:nvPr/>
        </p:nvSpPr>
        <p:spPr bwMode="auto">
          <a:xfrm>
            <a:off x="4570484" y="3807829"/>
            <a:ext cx="978408" cy="484632"/>
          </a:xfrm>
          <a:prstGeom prst="rightArrow">
            <a:avLst/>
          </a:prstGeom>
          <a:solidFill>
            <a:srgbClr val="FFFF00"/>
          </a:solid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3" name="TextBox 12">
            <a:extLst>
              <a:ext uri="{FF2B5EF4-FFF2-40B4-BE49-F238E27FC236}">
                <a16:creationId xmlns:a16="http://schemas.microsoft.com/office/drawing/2014/main" id="{7286FD3B-A8B5-4DA9-859D-0E9E2C2FCAAE}"/>
              </a:ext>
            </a:extLst>
          </p:cNvPr>
          <p:cNvSpPr txBox="1"/>
          <p:nvPr/>
        </p:nvSpPr>
        <p:spPr>
          <a:xfrm>
            <a:off x="398264" y="1512987"/>
            <a:ext cx="3845795" cy="5078313"/>
          </a:xfrm>
          <a:prstGeom prst="rect">
            <a:avLst/>
          </a:prstGeom>
          <a:noFill/>
        </p:spPr>
        <p:txBody>
          <a:bodyPr wrap="square" rtlCol="0">
            <a:spAutoFit/>
          </a:bodyPr>
          <a:lstStyle/>
          <a:p>
            <a:r>
              <a:rPr lang="en-US" sz="2000" b="1"/>
              <a:t>Commonly used services</a:t>
            </a:r>
            <a:endParaRPr lang="en-US" sz="2000"/>
          </a:p>
          <a:p>
            <a:pPr marL="285750" indent="-285750">
              <a:buFont typeface="Wingdings" panose="05000000000000000000" pitchFamily="2" charset="2"/>
              <a:buChar char="ü"/>
            </a:pPr>
            <a:r>
              <a:rPr lang="en-US" sz="2000"/>
              <a:t>Balance and Fees - </a:t>
            </a:r>
            <a:r>
              <a:rPr lang="en-US" sz="1600"/>
              <a:t>with EPS, pay fees; set auto pay feature, fee renewal notice; set low balance alert</a:t>
            </a:r>
          </a:p>
          <a:p>
            <a:pPr marL="285750" indent="-285750">
              <a:buFont typeface="Wingdings" panose="05000000000000000000" pitchFamily="2" charset="2"/>
              <a:buChar char="ü"/>
            </a:pPr>
            <a:r>
              <a:rPr lang="en-US" sz="2000"/>
              <a:t>IMsb Tool - </a:t>
            </a:r>
            <a:r>
              <a:rPr lang="en-US" sz="1600"/>
              <a:t>an online tool that will allow mailers to produce the Intelligent Mail barcode (IMb) for mailings.</a:t>
            </a:r>
          </a:p>
          <a:p>
            <a:pPr marL="285750" indent="-285750">
              <a:buFont typeface="Wingdings" panose="05000000000000000000" pitchFamily="2" charset="2"/>
              <a:buChar char="ü"/>
            </a:pPr>
            <a:r>
              <a:rPr lang="en-US" sz="2000"/>
              <a:t>Manage Permits -</a:t>
            </a:r>
            <a:r>
              <a:rPr lang="en-US" sz="1600"/>
              <a:t> see all permits linked to business location and link permits.</a:t>
            </a:r>
          </a:p>
          <a:p>
            <a:pPr marL="285750" indent="-285750">
              <a:buFont typeface="Wingdings" panose="05000000000000000000" pitchFamily="2" charset="2"/>
              <a:buChar char="ü"/>
            </a:pPr>
            <a:r>
              <a:rPr lang="en-US" sz="2000"/>
              <a:t>Postal Wizard - </a:t>
            </a:r>
            <a:r>
              <a:rPr lang="en-US" sz="1600"/>
              <a:t>upload mailings electronically - a tool that gives small-volume mailers a secure, electronic means for submitting postage statements and simplifies calculating postage, checking balance and fees, and viewing mailing reports and mailing history. </a:t>
            </a:r>
          </a:p>
        </p:txBody>
      </p:sp>
      <p:pic>
        <p:nvPicPr>
          <p:cNvPr id="5" name="Picture 4">
            <a:extLst>
              <a:ext uri="{FF2B5EF4-FFF2-40B4-BE49-F238E27FC236}">
                <a16:creationId xmlns:a16="http://schemas.microsoft.com/office/drawing/2014/main" id="{CD1C04AE-3291-4570-38C6-DB670F82B270}"/>
              </a:ext>
            </a:extLst>
          </p:cNvPr>
          <p:cNvPicPr>
            <a:picLocks noChangeAspect="1"/>
          </p:cNvPicPr>
          <p:nvPr/>
        </p:nvPicPr>
        <p:blipFill>
          <a:blip r:embed="rId3"/>
          <a:stretch>
            <a:fillRect/>
          </a:stretch>
        </p:blipFill>
        <p:spPr>
          <a:xfrm>
            <a:off x="5658452" y="969364"/>
            <a:ext cx="5334744" cy="5736236"/>
          </a:xfrm>
          <a:prstGeom prst="rect">
            <a:avLst/>
          </a:prstGeom>
          <a:ln>
            <a:noFill/>
          </a:ln>
          <a:effectLst>
            <a:outerShdw blurRad="292100" dist="139700" dir="2700000" algn="tl" rotWithShape="0">
              <a:srgbClr val="333333">
                <a:alpha val="65000"/>
              </a:srgbClr>
            </a:outerShdw>
          </a:effectLst>
        </p:spPr>
      </p:pic>
      <p:sp>
        <p:nvSpPr>
          <p:cNvPr id="10" name="TextBox 9">
            <a:hlinkClick r:id="rId4" action="ppaction://hlinksldjump"/>
            <a:extLst>
              <a:ext uri="{FF2B5EF4-FFF2-40B4-BE49-F238E27FC236}">
                <a16:creationId xmlns:a16="http://schemas.microsoft.com/office/drawing/2014/main" id="{6B17EDA9-F2A2-EB2F-0787-5FEA9F33E748}"/>
              </a:ext>
            </a:extLst>
          </p:cNvPr>
          <p:cNvSpPr txBox="1"/>
          <p:nvPr/>
        </p:nvSpPr>
        <p:spPr>
          <a:xfrm>
            <a:off x="10125917" y="6489700"/>
            <a:ext cx="2066083" cy="369332"/>
          </a:xfrm>
          <a:prstGeom prst="rect">
            <a:avLst/>
          </a:prstGeom>
          <a:solidFill>
            <a:schemeClr val="accent6"/>
          </a:solidFill>
        </p:spPr>
        <p:txBody>
          <a:bodyPr wrap="square" rtlCol="0">
            <a:spAutoFit/>
          </a:bodyPr>
          <a:lstStyle/>
          <a:p>
            <a:pPr algn="ctr"/>
            <a:r>
              <a:rPr lang="en-US" dirty="0">
                <a:solidFill>
                  <a:schemeClr val="bg1"/>
                </a:solidFill>
              </a:rPr>
              <a:t>Continue</a:t>
            </a:r>
            <a:r>
              <a:rPr lang="en-US" dirty="0"/>
              <a:t> </a:t>
            </a:r>
          </a:p>
        </p:txBody>
      </p:sp>
    </p:spTree>
    <p:extLst>
      <p:ext uri="{BB962C8B-B14F-4D97-AF65-F5344CB8AC3E}">
        <p14:creationId xmlns:p14="http://schemas.microsoft.com/office/powerpoint/2010/main" val="331759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CAE9031-84BA-D5C9-20D4-065F3B706FE9}"/>
              </a:ext>
            </a:extLst>
          </p:cNvPr>
          <p:cNvPicPr>
            <a:picLocks noChangeAspect="1"/>
          </p:cNvPicPr>
          <p:nvPr/>
        </p:nvPicPr>
        <p:blipFill>
          <a:blip r:embed="rId3"/>
          <a:stretch>
            <a:fillRect/>
          </a:stretch>
        </p:blipFill>
        <p:spPr>
          <a:xfrm>
            <a:off x="118048" y="1283395"/>
            <a:ext cx="12073952" cy="2452656"/>
          </a:xfrm>
          <a:prstGeom prst="rect">
            <a:avLst/>
          </a:prstGeom>
          <a:ln>
            <a:noFill/>
          </a:ln>
          <a:effectLst/>
        </p:spPr>
      </p:pic>
      <p:sp>
        <p:nvSpPr>
          <p:cNvPr id="2" name="Slide Number Placeholder 1">
            <a:extLst>
              <a:ext uri="{FF2B5EF4-FFF2-40B4-BE49-F238E27FC236}">
                <a16:creationId xmlns:a16="http://schemas.microsoft.com/office/drawing/2014/main" id="{9E8DFDE8-C80F-4B7E-9573-B3A3F81646D9}"/>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16</a:t>
            </a:fld>
            <a:endParaRPr lang="en-US">
              <a:solidFill>
                <a:prstClr val="black">
                  <a:tint val="75000"/>
                </a:prstClr>
              </a:solidFill>
            </a:endParaRPr>
          </a:p>
        </p:txBody>
      </p:sp>
      <p:sp>
        <p:nvSpPr>
          <p:cNvPr id="3" name="Title 2">
            <a:extLst>
              <a:ext uri="{FF2B5EF4-FFF2-40B4-BE49-F238E27FC236}">
                <a16:creationId xmlns:a16="http://schemas.microsoft.com/office/drawing/2014/main" id="{E315C11C-6957-4721-9D88-A78DC38ABA17}"/>
              </a:ext>
            </a:extLst>
          </p:cNvPr>
          <p:cNvSpPr>
            <a:spLocks noGrp="1"/>
          </p:cNvSpPr>
          <p:nvPr>
            <p:ph type="title"/>
          </p:nvPr>
        </p:nvSpPr>
        <p:spPr>
          <a:xfrm>
            <a:off x="0" y="0"/>
            <a:ext cx="4038600" cy="804133"/>
          </a:xfrm>
        </p:spPr>
        <p:txBody>
          <a:bodyPr>
            <a:noAutofit/>
          </a:bodyPr>
          <a:lstStyle/>
          <a:p>
            <a:pPr algn="l"/>
            <a:r>
              <a:rPr lang="en-US"/>
              <a:t>Manage Account Tab</a:t>
            </a:r>
          </a:p>
        </p:txBody>
      </p:sp>
      <p:sp>
        <p:nvSpPr>
          <p:cNvPr id="4" name="Slide Number Placeholder 3">
            <a:extLst>
              <a:ext uri="{FF2B5EF4-FFF2-40B4-BE49-F238E27FC236}">
                <a16:creationId xmlns:a16="http://schemas.microsoft.com/office/drawing/2014/main" id="{DA2432C2-B267-42D3-B819-E529590B0D23}"/>
              </a:ext>
            </a:extLst>
          </p:cNvPr>
          <p:cNvSpPr txBox="1">
            <a:spLocks/>
          </p:cNvSpPr>
          <p:nvPr/>
        </p:nvSpPr>
        <p:spPr>
          <a:xfrm>
            <a:off x="8737600" y="6477000"/>
            <a:ext cx="3251200" cy="228600"/>
          </a:xfrm>
        </p:spPr>
        <p:txBody>
          <a:bodyPr/>
          <a:lstStyle>
            <a:defPPr>
              <a:defRPr lang="en-US"/>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defRPr/>
            </a:pPr>
            <a:endParaRPr lang="en-US"/>
          </a:p>
        </p:txBody>
      </p:sp>
      <p:sp>
        <p:nvSpPr>
          <p:cNvPr id="9" name="Freeform: Shape 8">
            <a:extLst>
              <a:ext uri="{FF2B5EF4-FFF2-40B4-BE49-F238E27FC236}">
                <a16:creationId xmlns:a16="http://schemas.microsoft.com/office/drawing/2014/main" id="{37EBB9CB-160F-2631-3E4C-421C1701FDC2}"/>
              </a:ext>
            </a:extLst>
          </p:cNvPr>
          <p:cNvSpPr/>
          <p:nvPr/>
        </p:nvSpPr>
        <p:spPr>
          <a:xfrm>
            <a:off x="3454402" y="2066611"/>
            <a:ext cx="5250054" cy="698469"/>
          </a:xfrm>
          <a:custGeom>
            <a:avLst/>
            <a:gdLst>
              <a:gd name="connsiteX0" fmla="*/ 116414 w 698468"/>
              <a:gd name="connsiteY0" fmla="*/ 0 h 5250053"/>
              <a:gd name="connsiteX1" fmla="*/ 582054 w 698468"/>
              <a:gd name="connsiteY1" fmla="*/ 0 h 5250053"/>
              <a:gd name="connsiteX2" fmla="*/ 698468 w 698468"/>
              <a:gd name="connsiteY2" fmla="*/ 116414 h 5250053"/>
              <a:gd name="connsiteX3" fmla="*/ 698468 w 698468"/>
              <a:gd name="connsiteY3" fmla="*/ 5250053 h 5250053"/>
              <a:gd name="connsiteX4" fmla="*/ 698468 w 698468"/>
              <a:gd name="connsiteY4" fmla="*/ 5250053 h 5250053"/>
              <a:gd name="connsiteX5" fmla="*/ 0 w 698468"/>
              <a:gd name="connsiteY5" fmla="*/ 5250053 h 5250053"/>
              <a:gd name="connsiteX6" fmla="*/ 0 w 698468"/>
              <a:gd name="connsiteY6" fmla="*/ 5250053 h 5250053"/>
              <a:gd name="connsiteX7" fmla="*/ 0 w 698468"/>
              <a:gd name="connsiteY7" fmla="*/ 116414 h 5250053"/>
              <a:gd name="connsiteX8" fmla="*/ 116414 w 698468"/>
              <a:gd name="connsiteY8" fmla="*/ 0 h 525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468" h="5250053">
                <a:moveTo>
                  <a:pt x="698468" y="875031"/>
                </a:moveTo>
                <a:lnTo>
                  <a:pt x="698468" y="4375022"/>
                </a:lnTo>
                <a:cubicBezTo>
                  <a:pt x="698468" y="4858288"/>
                  <a:pt x="691534" y="5250049"/>
                  <a:pt x="682980" y="5250049"/>
                </a:cubicBezTo>
                <a:lnTo>
                  <a:pt x="0" y="5250049"/>
                </a:lnTo>
                <a:lnTo>
                  <a:pt x="0" y="5250049"/>
                </a:lnTo>
                <a:lnTo>
                  <a:pt x="0" y="4"/>
                </a:lnTo>
                <a:lnTo>
                  <a:pt x="0" y="4"/>
                </a:lnTo>
                <a:lnTo>
                  <a:pt x="682980" y="4"/>
                </a:lnTo>
                <a:cubicBezTo>
                  <a:pt x="691534" y="4"/>
                  <a:pt x="698468" y="391765"/>
                  <a:pt x="698468" y="875031"/>
                </a:cubicBezTo>
                <a:close/>
              </a:path>
            </a:pathLst>
          </a:custGeom>
          <a:solidFill>
            <a:srgbClr val="9CC1E0">
              <a:alpha val="90000"/>
            </a:srgbClr>
          </a:solidFill>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771" tIns="66481" rIns="98866" bIns="66482" numCol="1" spcCol="1270" anchor="ctr" anchorCtr="0">
            <a:noAutofit/>
          </a:bodyPr>
          <a:lstStyle/>
          <a:p>
            <a:pPr marL="171450" lvl="1" indent="-171450" algn="l" defTabSz="755650">
              <a:lnSpc>
                <a:spcPct val="90000"/>
              </a:lnSpc>
              <a:spcBef>
                <a:spcPct val="0"/>
              </a:spcBef>
              <a:spcAft>
                <a:spcPct val="15000"/>
              </a:spcAft>
              <a:buChar char="•"/>
            </a:pPr>
            <a:r>
              <a:rPr lang="en-US" sz="1700" b="0" kern="1200"/>
              <a:t>Allows the user to change their account details such as contact information.</a:t>
            </a:r>
            <a:endParaRPr lang="en-US" sz="1700" kern="1200"/>
          </a:p>
        </p:txBody>
      </p:sp>
      <p:sp>
        <p:nvSpPr>
          <p:cNvPr id="11" name="Freeform: Shape 10">
            <a:extLst>
              <a:ext uri="{FF2B5EF4-FFF2-40B4-BE49-F238E27FC236}">
                <a16:creationId xmlns:a16="http://schemas.microsoft.com/office/drawing/2014/main" id="{47FF04CE-E0B9-7321-8B99-FA6931EF2642}"/>
              </a:ext>
            </a:extLst>
          </p:cNvPr>
          <p:cNvSpPr/>
          <p:nvPr/>
        </p:nvSpPr>
        <p:spPr>
          <a:xfrm>
            <a:off x="3487546" y="2998879"/>
            <a:ext cx="5250054" cy="698469"/>
          </a:xfrm>
          <a:custGeom>
            <a:avLst/>
            <a:gdLst>
              <a:gd name="connsiteX0" fmla="*/ 116414 w 698468"/>
              <a:gd name="connsiteY0" fmla="*/ 0 h 5250053"/>
              <a:gd name="connsiteX1" fmla="*/ 582054 w 698468"/>
              <a:gd name="connsiteY1" fmla="*/ 0 h 5250053"/>
              <a:gd name="connsiteX2" fmla="*/ 698468 w 698468"/>
              <a:gd name="connsiteY2" fmla="*/ 116414 h 5250053"/>
              <a:gd name="connsiteX3" fmla="*/ 698468 w 698468"/>
              <a:gd name="connsiteY3" fmla="*/ 5250053 h 5250053"/>
              <a:gd name="connsiteX4" fmla="*/ 698468 w 698468"/>
              <a:gd name="connsiteY4" fmla="*/ 5250053 h 5250053"/>
              <a:gd name="connsiteX5" fmla="*/ 0 w 698468"/>
              <a:gd name="connsiteY5" fmla="*/ 5250053 h 5250053"/>
              <a:gd name="connsiteX6" fmla="*/ 0 w 698468"/>
              <a:gd name="connsiteY6" fmla="*/ 5250053 h 5250053"/>
              <a:gd name="connsiteX7" fmla="*/ 0 w 698468"/>
              <a:gd name="connsiteY7" fmla="*/ 116414 h 5250053"/>
              <a:gd name="connsiteX8" fmla="*/ 116414 w 698468"/>
              <a:gd name="connsiteY8" fmla="*/ 0 h 525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468" h="5250053">
                <a:moveTo>
                  <a:pt x="698468" y="875031"/>
                </a:moveTo>
                <a:lnTo>
                  <a:pt x="698468" y="4375022"/>
                </a:lnTo>
                <a:cubicBezTo>
                  <a:pt x="698468" y="4858288"/>
                  <a:pt x="691534" y="5250049"/>
                  <a:pt x="682980" y="5250049"/>
                </a:cubicBezTo>
                <a:lnTo>
                  <a:pt x="0" y="5250049"/>
                </a:lnTo>
                <a:lnTo>
                  <a:pt x="0" y="5250049"/>
                </a:lnTo>
                <a:lnTo>
                  <a:pt x="0" y="4"/>
                </a:lnTo>
                <a:lnTo>
                  <a:pt x="0" y="4"/>
                </a:lnTo>
                <a:lnTo>
                  <a:pt x="682980" y="4"/>
                </a:lnTo>
                <a:cubicBezTo>
                  <a:pt x="691534" y="4"/>
                  <a:pt x="698468" y="391765"/>
                  <a:pt x="698468" y="875031"/>
                </a:cubicBezTo>
                <a:close/>
              </a:path>
            </a:pathLst>
          </a:custGeom>
          <a:solidFill>
            <a:srgbClr val="9CC1E0">
              <a:alpha val="90000"/>
            </a:srgbClr>
          </a:solidFill>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771" tIns="66481" rIns="98866" bIns="66482" numCol="1" spcCol="1270" anchor="ctr" anchorCtr="0">
            <a:noAutofit/>
          </a:bodyPr>
          <a:lstStyle/>
          <a:p>
            <a:pPr marL="171450" lvl="1" indent="-171450" algn="l" defTabSz="755650">
              <a:lnSpc>
                <a:spcPct val="90000"/>
              </a:lnSpc>
              <a:spcBef>
                <a:spcPct val="0"/>
              </a:spcBef>
              <a:spcAft>
                <a:spcPct val="15000"/>
              </a:spcAft>
              <a:buChar char="•"/>
            </a:pPr>
            <a:r>
              <a:rPr lang="en-US" sz="1700" b="0" kern="1200"/>
              <a:t>Edit the ten shortcuts which are visible on the home page.</a:t>
            </a:r>
            <a:endParaRPr lang="en-US" sz="1700" kern="1200"/>
          </a:p>
        </p:txBody>
      </p:sp>
      <p:sp>
        <p:nvSpPr>
          <p:cNvPr id="14" name="Freeform: Shape 13">
            <a:extLst>
              <a:ext uri="{FF2B5EF4-FFF2-40B4-BE49-F238E27FC236}">
                <a16:creationId xmlns:a16="http://schemas.microsoft.com/office/drawing/2014/main" id="{941BF213-8C33-E382-A1ED-D39AE87C5F50}"/>
              </a:ext>
            </a:extLst>
          </p:cNvPr>
          <p:cNvSpPr/>
          <p:nvPr/>
        </p:nvSpPr>
        <p:spPr>
          <a:xfrm>
            <a:off x="3487546" y="3880125"/>
            <a:ext cx="5250054" cy="698469"/>
          </a:xfrm>
          <a:custGeom>
            <a:avLst/>
            <a:gdLst>
              <a:gd name="connsiteX0" fmla="*/ 116414 w 698468"/>
              <a:gd name="connsiteY0" fmla="*/ 0 h 5250053"/>
              <a:gd name="connsiteX1" fmla="*/ 582054 w 698468"/>
              <a:gd name="connsiteY1" fmla="*/ 0 h 5250053"/>
              <a:gd name="connsiteX2" fmla="*/ 698468 w 698468"/>
              <a:gd name="connsiteY2" fmla="*/ 116414 h 5250053"/>
              <a:gd name="connsiteX3" fmla="*/ 698468 w 698468"/>
              <a:gd name="connsiteY3" fmla="*/ 5250053 h 5250053"/>
              <a:gd name="connsiteX4" fmla="*/ 698468 w 698468"/>
              <a:gd name="connsiteY4" fmla="*/ 5250053 h 5250053"/>
              <a:gd name="connsiteX5" fmla="*/ 0 w 698468"/>
              <a:gd name="connsiteY5" fmla="*/ 5250053 h 5250053"/>
              <a:gd name="connsiteX6" fmla="*/ 0 w 698468"/>
              <a:gd name="connsiteY6" fmla="*/ 5250053 h 5250053"/>
              <a:gd name="connsiteX7" fmla="*/ 0 w 698468"/>
              <a:gd name="connsiteY7" fmla="*/ 116414 h 5250053"/>
              <a:gd name="connsiteX8" fmla="*/ 116414 w 698468"/>
              <a:gd name="connsiteY8" fmla="*/ 0 h 525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468" h="5250053">
                <a:moveTo>
                  <a:pt x="698468" y="875031"/>
                </a:moveTo>
                <a:lnTo>
                  <a:pt x="698468" y="4375022"/>
                </a:lnTo>
                <a:cubicBezTo>
                  <a:pt x="698468" y="4858288"/>
                  <a:pt x="691534" y="5250049"/>
                  <a:pt x="682980" y="5250049"/>
                </a:cubicBezTo>
                <a:lnTo>
                  <a:pt x="0" y="5250049"/>
                </a:lnTo>
                <a:lnTo>
                  <a:pt x="0" y="5250049"/>
                </a:lnTo>
                <a:lnTo>
                  <a:pt x="0" y="4"/>
                </a:lnTo>
                <a:lnTo>
                  <a:pt x="0" y="4"/>
                </a:lnTo>
                <a:lnTo>
                  <a:pt x="682980" y="4"/>
                </a:lnTo>
                <a:cubicBezTo>
                  <a:pt x="691534" y="4"/>
                  <a:pt x="698468" y="391765"/>
                  <a:pt x="698468" y="875031"/>
                </a:cubicBezTo>
                <a:close/>
              </a:path>
            </a:pathLst>
          </a:custGeom>
          <a:solidFill>
            <a:srgbClr val="9CC1E0">
              <a:alpha val="90000"/>
            </a:srgbClr>
          </a:solidFill>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771" tIns="66481" rIns="98866" bIns="66482" numCol="1" spcCol="1270" anchor="ctr" anchorCtr="0">
            <a:noAutofit/>
          </a:bodyPr>
          <a:lstStyle/>
          <a:p>
            <a:pPr marL="171450" lvl="1" indent="-171450" algn="l" defTabSz="755650">
              <a:lnSpc>
                <a:spcPct val="90000"/>
              </a:lnSpc>
              <a:spcBef>
                <a:spcPct val="0"/>
              </a:spcBef>
              <a:spcAft>
                <a:spcPct val="15000"/>
              </a:spcAft>
              <a:buChar char="•"/>
            </a:pPr>
            <a:r>
              <a:rPr lang="en-US" sz="1700" b="0" kern="1200"/>
              <a:t>Allows the viewing of current services and provides the ability to request access to services.</a:t>
            </a:r>
            <a:endParaRPr lang="en-US" sz="1700" kern="1200"/>
          </a:p>
        </p:txBody>
      </p:sp>
      <p:sp>
        <p:nvSpPr>
          <p:cNvPr id="16" name="Freeform: Shape 15">
            <a:extLst>
              <a:ext uri="{FF2B5EF4-FFF2-40B4-BE49-F238E27FC236}">
                <a16:creationId xmlns:a16="http://schemas.microsoft.com/office/drawing/2014/main" id="{134C2206-0C81-6E59-9AB2-D472A13E1C78}"/>
              </a:ext>
            </a:extLst>
          </p:cNvPr>
          <p:cNvSpPr/>
          <p:nvPr/>
        </p:nvSpPr>
        <p:spPr>
          <a:xfrm>
            <a:off x="3487546" y="4832357"/>
            <a:ext cx="5250054" cy="698469"/>
          </a:xfrm>
          <a:custGeom>
            <a:avLst/>
            <a:gdLst>
              <a:gd name="connsiteX0" fmla="*/ 116414 w 698468"/>
              <a:gd name="connsiteY0" fmla="*/ 0 h 5250053"/>
              <a:gd name="connsiteX1" fmla="*/ 582054 w 698468"/>
              <a:gd name="connsiteY1" fmla="*/ 0 h 5250053"/>
              <a:gd name="connsiteX2" fmla="*/ 698468 w 698468"/>
              <a:gd name="connsiteY2" fmla="*/ 116414 h 5250053"/>
              <a:gd name="connsiteX3" fmla="*/ 698468 w 698468"/>
              <a:gd name="connsiteY3" fmla="*/ 5250053 h 5250053"/>
              <a:gd name="connsiteX4" fmla="*/ 698468 w 698468"/>
              <a:gd name="connsiteY4" fmla="*/ 5250053 h 5250053"/>
              <a:gd name="connsiteX5" fmla="*/ 0 w 698468"/>
              <a:gd name="connsiteY5" fmla="*/ 5250053 h 5250053"/>
              <a:gd name="connsiteX6" fmla="*/ 0 w 698468"/>
              <a:gd name="connsiteY6" fmla="*/ 5250053 h 5250053"/>
              <a:gd name="connsiteX7" fmla="*/ 0 w 698468"/>
              <a:gd name="connsiteY7" fmla="*/ 116414 h 5250053"/>
              <a:gd name="connsiteX8" fmla="*/ 116414 w 698468"/>
              <a:gd name="connsiteY8" fmla="*/ 0 h 525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468" h="5250053">
                <a:moveTo>
                  <a:pt x="698468" y="875031"/>
                </a:moveTo>
                <a:lnTo>
                  <a:pt x="698468" y="4375022"/>
                </a:lnTo>
                <a:cubicBezTo>
                  <a:pt x="698468" y="4858288"/>
                  <a:pt x="691534" y="5250049"/>
                  <a:pt x="682980" y="5250049"/>
                </a:cubicBezTo>
                <a:lnTo>
                  <a:pt x="0" y="5250049"/>
                </a:lnTo>
                <a:lnTo>
                  <a:pt x="0" y="5250049"/>
                </a:lnTo>
                <a:lnTo>
                  <a:pt x="0" y="4"/>
                </a:lnTo>
                <a:lnTo>
                  <a:pt x="0" y="4"/>
                </a:lnTo>
                <a:lnTo>
                  <a:pt x="682980" y="4"/>
                </a:lnTo>
                <a:cubicBezTo>
                  <a:pt x="691534" y="4"/>
                  <a:pt x="698468" y="391765"/>
                  <a:pt x="698468" y="875031"/>
                </a:cubicBezTo>
                <a:close/>
              </a:path>
            </a:pathLst>
          </a:custGeom>
          <a:solidFill>
            <a:srgbClr val="9CC1E0">
              <a:alpha val="90000"/>
            </a:srgbClr>
          </a:solidFill>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771" tIns="66481" rIns="98866" bIns="66482" numCol="1" spcCol="1270" anchor="ctr" anchorCtr="0">
            <a:noAutofit/>
          </a:bodyPr>
          <a:lstStyle/>
          <a:p>
            <a:pPr marL="171450" lvl="1" indent="-171450" algn="l" defTabSz="755650">
              <a:lnSpc>
                <a:spcPct val="90000"/>
              </a:lnSpc>
              <a:spcBef>
                <a:spcPct val="0"/>
              </a:spcBef>
              <a:spcAft>
                <a:spcPct val="15000"/>
              </a:spcAft>
              <a:buChar char="•"/>
            </a:pPr>
            <a:r>
              <a:rPr lang="en-US" sz="1700" b="0" kern="1200"/>
              <a:t>Displays all relevant information about the locations currently set up in the account</a:t>
            </a:r>
            <a:endParaRPr lang="en-US" sz="1700" kern="1200"/>
          </a:p>
        </p:txBody>
      </p:sp>
      <p:sp>
        <p:nvSpPr>
          <p:cNvPr id="18" name="Freeform: Shape 17">
            <a:extLst>
              <a:ext uri="{FF2B5EF4-FFF2-40B4-BE49-F238E27FC236}">
                <a16:creationId xmlns:a16="http://schemas.microsoft.com/office/drawing/2014/main" id="{B1384AFD-75CE-E0DE-3E9F-15B24EDCE52C}"/>
              </a:ext>
            </a:extLst>
          </p:cNvPr>
          <p:cNvSpPr/>
          <p:nvPr/>
        </p:nvSpPr>
        <p:spPr>
          <a:xfrm>
            <a:off x="3487546" y="5749096"/>
            <a:ext cx="5250054" cy="698469"/>
          </a:xfrm>
          <a:custGeom>
            <a:avLst/>
            <a:gdLst>
              <a:gd name="connsiteX0" fmla="*/ 116414 w 698468"/>
              <a:gd name="connsiteY0" fmla="*/ 0 h 5250053"/>
              <a:gd name="connsiteX1" fmla="*/ 582054 w 698468"/>
              <a:gd name="connsiteY1" fmla="*/ 0 h 5250053"/>
              <a:gd name="connsiteX2" fmla="*/ 698468 w 698468"/>
              <a:gd name="connsiteY2" fmla="*/ 116414 h 5250053"/>
              <a:gd name="connsiteX3" fmla="*/ 698468 w 698468"/>
              <a:gd name="connsiteY3" fmla="*/ 5250053 h 5250053"/>
              <a:gd name="connsiteX4" fmla="*/ 698468 w 698468"/>
              <a:gd name="connsiteY4" fmla="*/ 5250053 h 5250053"/>
              <a:gd name="connsiteX5" fmla="*/ 0 w 698468"/>
              <a:gd name="connsiteY5" fmla="*/ 5250053 h 5250053"/>
              <a:gd name="connsiteX6" fmla="*/ 0 w 698468"/>
              <a:gd name="connsiteY6" fmla="*/ 5250053 h 5250053"/>
              <a:gd name="connsiteX7" fmla="*/ 0 w 698468"/>
              <a:gd name="connsiteY7" fmla="*/ 116414 h 5250053"/>
              <a:gd name="connsiteX8" fmla="*/ 116414 w 698468"/>
              <a:gd name="connsiteY8" fmla="*/ 0 h 525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468" h="5250053">
                <a:moveTo>
                  <a:pt x="698468" y="875031"/>
                </a:moveTo>
                <a:lnTo>
                  <a:pt x="698468" y="4375022"/>
                </a:lnTo>
                <a:cubicBezTo>
                  <a:pt x="698468" y="4858288"/>
                  <a:pt x="691534" y="5250049"/>
                  <a:pt x="682980" y="5250049"/>
                </a:cubicBezTo>
                <a:lnTo>
                  <a:pt x="0" y="5250049"/>
                </a:lnTo>
                <a:lnTo>
                  <a:pt x="0" y="5250049"/>
                </a:lnTo>
                <a:lnTo>
                  <a:pt x="0" y="4"/>
                </a:lnTo>
                <a:lnTo>
                  <a:pt x="0" y="4"/>
                </a:lnTo>
                <a:lnTo>
                  <a:pt x="682980" y="4"/>
                </a:lnTo>
                <a:cubicBezTo>
                  <a:pt x="691534" y="4"/>
                  <a:pt x="698468" y="391765"/>
                  <a:pt x="698468" y="875031"/>
                </a:cubicBezTo>
                <a:close/>
              </a:path>
            </a:pathLst>
          </a:custGeom>
          <a:solidFill>
            <a:srgbClr val="9CC1E0">
              <a:alpha val="90000"/>
            </a:srgbClr>
          </a:solidFill>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771" tIns="66481" rIns="98866" bIns="66482" numCol="1" spcCol="1270" anchor="ctr" anchorCtr="0">
            <a:noAutofit/>
          </a:bodyPr>
          <a:lstStyle/>
          <a:p>
            <a:pPr marL="171450" lvl="1" indent="-171450" algn="l" defTabSz="755650">
              <a:lnSpc>
                <a:spcPct val="90000"/>
              </a:lnSpc>
              <a:spcBef>
                <a:spcPct val="0"/>
              </a:spcBef>
              <a:spcAft>
                <a:spcPct val="15000"/>
              </a:spcAft>
              <a:buChar char="•"/>
            </a:pPr>
            <a:r>
              <a:rPr lang="en-US" sz="1700" b="0" kern="1200"/>
              <a:t>Allow BSA and BSA delegates to approve/edit user access</a:t>
            </a:r>
            <a:endParaRPr lang="en-US" sz="1700" kern="1200"/>
          </a:p>
        </p:txBody>
      </p:sp>
      <p:sp>
        <p:nvSpPr>
          <p:cNvPr id="6" name="TextBox 5">
            <a:hlinkClick r:id="rId4" action="ppaction://hlinksldjump"/>
            <a:extLst>
              <a:ext uri="{FF2B5EF4-FFF2-40B4-BE49-F238E27FC236}">
                <a16:creationId xmlns:a16="http://schemas.microsoft.com/office/drawing/2014/main" id="{1FCA5FB3-F7BE-F0FD-8B4E-F9382D689949}"/>
              </a:ext>
            </a:extLst>
          </p:cNvPr>
          <p:cNvSpPr txBox="1"/>
          <p:nvPr/>
        </p:nvSpPr>
        <p:spPr>
          <a:xfrm>
            <a:off x="10125917" y="6488668"/>
            <a:ext cx="2066083" cy="369332"/>
          </a:xfrm>
          <a:prstGeom prst="rect">
            <a:avLst/>
          </a:prstGeom>
          <a:solidFill>
            <a:schemeClr val="accent6"/>
          </a:solidFill>
        </p:spPr>
        <p:txBody>
          <a:bodyPr wrap="square" rtlCol="0">
            <a:spAutoFit/>
          </a:bodyPr>
          <a:lstStyle/>
          <a:p>
            <a:pPr algn="ctr"/>
            <a:r>
              <a:rPr lang="en-US">
                <a:solidFill>
                  <a:schemeClr val="bg1"/>
                </a:solidFill>
              </a:rPr>
              <a:t>Continue</a:t>
            </a:r>
            <a:endParaRPr lang="en-US"/>
          </a:p>
        </p:txBody>
      </p:sp>
      <p:sp>
        <p:nvSpPr>
          <p:cNvPr id="7" name="TextBox 6">
            <a:extLst>
              <a:ext uri="{FF2B5EF4-FFF2-40B4-BE49-F238E27FC236}">
                <a16:creationId xmlns:a16="http://schemas.microsoft.com/office/drawing/2014/main" id="{6C809815-D194-6344-A7F3-4D9DF9396DBC}"/>
              </a:ext>
            </a:extLst>
          </p:cNvPr>
          <p:cNvSpPr txBox="1"/>
          <p:nvPr/>
        </p:nvSpPr>
        <p:spPr>
          <a:xfrm rot="16200000">
            <a:off x="-1675301" y="3957231"/>
            <a:ext cx="3859135" cy="369332"/>
          </a:xfrm>
          <a:prstGeom prst="rect">
            <a:avLst/>
          </a:prstGeom>
          <a:noFill/>
        </p:spPr>
        <p:txBody>
          <a:bodyPr wrap="square" rtlCol="0">
            <a:spAutoFit/>
          </a:bodyPr>
          <a:lstStyle/>
          <a:p>
            <a:r>
              <a:rPr lang="en-US"/>
              <a:t>Select a tile for more information </a:t>
            </a:r>
          </a:p>
        </p:txBody>
      </p:sp>
      <p:sp>
        <p:nvSpPr>
          <p:cNvPr id="5" name="Rectangle: Rounded Corners 4">
            <a:hlinkClick r:id="rId5" action="ppaction://hlinksldjump"/>
            <a:extLst>
              <a:ext uri="{FF2B5EF4-FFF2-40B4-BE49-F238E27FC236}">
                <a16:creationId xmlns:a16="http://schemas.microsoft.com/office/drawing/2014/main" id="{9AB1E95E-4228-2C88-73E9-352EA28FB569}"/>
              </a:ext>
            </a:extLst>
          </p:cNvPr>
          <p:cNvSpPr/>
          <p:nvPr/>
        </p:nvSpPr>
        <p:spPr bwMode="auto">
          <a:xfrm>
            <a:off x="596900" y="1951698"/>
            <a:ext cx="2890646" cy="873086"/>
          </a:xfrm>
          <a:prstGeom prst="roundRect">
            <a:avLst/>
          </a:prstGeom>
          <a:solidFill>
            <a:srgbClr val="3872A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872A2"/>
              </a:solidFill>
              <a:effectLst/>
              <a:latin typeface="Arial" charset="0"/>
              <a:ea typeface="ヒラギノ角ゴ Pro W3" pitchFamily="1" charset="-128"/>
            </a:endParaRPr>
          </a:p>
        </p:txBody>
      </p:sp>
      <p:sp>
        <p:nvSpPr>
          <p:cNvPr id="23" name="Rectangle: Rounded Corners 22">
            <a:hlinkClick r:id="rId6" action="ppaction://hlinksldjump"/>
            <a:extLst>
              <a:ext uri="{FF2B5EF4-FFF2-40B4-BE49-F238E27FC236}">
                <a16:creationId xmlns:a16="http://schemas.microsoft.com/office/drawing/2014/main" id="{F206B725-A8BD-A257-B682-49B0BF2A82ED}"/>
              </a:ext>
            </a:extLst>
          </p:cNvPr>
          <p:cNvSpPr/>
          <p:nvPr/>
        </p:nvSpPr>
        <p:spPr bwMode="auto">
          <a:xfrm>
            <a:off x="596900" y="2886825"/>
            <a:ext cx="2890646" cy="873086"/>
          </a:xfrm>
          <a:prstGeom prst="roundRect">
            <a:avLst/>
          </a:prstGeom>
          <a:solidFill>
            <a:srgbClr val="3872A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872A2"/>
              </a:solidFill>
              <a:effectLst/>
              <a:latin typeface="Arial" charset="0"/>
              <a:ea typeface="ヒラギノ角ゴ Pro W3" pitchFamily="1" charset="-128"/>
            </a:endParaRPr>
          </a:p>
        </p:txBody>
      </p:sp>
      <p:sp>
        <p:nvSpPr>
          <p:cNvPr id="24" name="Rectangle: Rounded Corners 23">
            <a:hlinkClick r:id="rId7" action="ppaction://hlinksldjump"/>
            <a:extLst>
              <a:ext uri="{FF2B5EF4-FFF2-40B4-BE49-F238E27FC236}">
                <a16:creationId xmlns:a16="http://schemas.microsoft.com/office/drawing/2014/main" id="{107CB469-983E-E63E-51EC-8BAD5E34DAD1}"/>
              </a:ext>
            </a:extLst>
          </p:cNvPr>
          <p:cNvSpPr/>
          <p:nvPr/>
        </p:nvSpPr>
        <p:spPr bwMode="auto">
          <a:xfrm>
            <a:off x="596900" y="3809402"/>
            <a:ext cx="2890646" cy="873086"/>
          </a:xfrm>
          <a:prstGeom prst="roundRect">
            <a:avLst/>
          </a:prstGeom>
          <a:solidFill>
            <a:srgbClr val="3872A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872A2"/>
              </a:solidFill>
              <a:effectLst/>
              <a:latin typeface="Arial" charset="0"/>
              <a:ea typeface="ヒラギノ角ゴ Pro W3" pitchFamily="1" charset="-128"/>
            </a:endParaRPr>
          </a:p>
        </p:txBody>
      </p:sp>
      <p:sp>
        <p:nvSpPr>
          <p:cNvPr id="25" name="Rectangle: Rounded Corners 24">
            <a:hlinkClick r:id="rId8" action="ppaction://hlinksldjump"/>
            <a:extLst>
              <a:ext uri="{FF2B5EF4-FFF2-40B4-BE49-F238E27FC236}">
                <a16:creationId xmlns:a16="http://schemas.microsoft.com/office/drawing/2014/main" id="{691B91B5-7C25-894F-0863-1C8D9854BEC1}"/>
              </a:ext>
            </a:extLst>
          </p:cNvPr>
          <p:cNvSpPr/>
          <p:nvPr/>
        </p:nvSpPr>
        <p:spPr bwMode="auto">
          <a:xfrm>
            <a:off x="596900" y="4732026"/>
            <a:ext cx="2890646" cy="873086"/>
          </a:xfrm>
          <a:prstGeom prst="roundRect">
            <a:avLst/>
          </a:prstGeom>
          <a:solidFill>
            <a:srgbClr val="3872A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872A2"/>
              </a:solidFill>
              <a:effectLst/>
              <a:latin typeface="Arial" charset="0"/>
              <a:ea typeface="ヒラギノ角ゴ Pro W3" pitchFamily="1" charset="-128"/>
            </a:endParaRPr>
          </a:p>
        </p:txBody>
      </p:sp>
      <p:sp>
        <p:nvSpPr>
          <p:cNvPr id="26" name="Rectangle: Rounded Corners 25">
            <a:hlinkClick r:id="rId9" action="ppaction://hlinksldjump"/>
            <a:extLst>
              <a:ext uri="{FF2B5EF4-FFF2-40B4-BE49-F238E27FC236}">
                <a16:creationId xmlns:a16="http://schemas.microsoft.com/office/drawing/2014/main" id="{5E26324D-33A9-0053-D144-5BBEEDFD213C}"/>
              </a:ext>
            </a:extLst>
          </p:cNvPr>
          <p:cNvSpPr/>
          <p:nvPr/>
        </p:nvSpPr>
        <p:spPr bwMode="auto">
          <a:xfrm>
            <a:off x="596900" y="5664580"/>
            <a:ext cx="2890646" cy="873086"/>
          </a:xfrm>
          <a:prstGeom prst="roundRect">
            <a:avLst/>
          </a:prstGeom>
          <a:solidFill>
            <a:srgbClr val="3872A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3872A2"/>
              </a:solidFill>
              <a:effectLst/>
              <a:latin typeface="Arial" charset="0"/>
              <a:ea typeface="ヒラギノ角ゴ Pro W3" pitchFamily="1" charset="-128"/>
            </a:endParaRPr>
          </a:p>
        </p:txBody>
      </p:sp>
      <p:sp>
        <p:nvSpPr>
          <p:cNvPr id="27" name="TextBox 26">
            <a:hlinkClick r:id="rId5" action="ppaction://hlinksldjump"/>
            <a:extLst>
              <a:ext uri="{FF2B5EF4-FFF2-40B4-BE49-F238E27FC236}">
                <a16:creationId xmlns:a16="http://schemas.microsoft.com/office/drawing/2014/main" id="{5A64CC54-D6B8-DBF9-DF1E-5B5A82340290}"/>
              </a:ext>
            </a:extLst>
          </p:cNvPr>
          <p:cNvSpPr txBox="1"/>
          <p:nvPr/>
        </p:nvSpPr>
        <p:spPr>
          <a:xfrm>
            <a:off x="563756" y="2157408"/>
            <a:ext cx="2890646" cy="461665"/>
          </a:xfrm>
          <a:prstGeom prst="rect">
            <a:avLst/>
          </a:prstGeom>
          <a:noFill/>
        </p:spPr>
        <p:txBody>
          <a:bodyPr wrap="square" rtlCol="0">
            <a:spAutoFit/>
          </a:bodyPr>
          <a:lstStyle/>
          <a:p>
            <a:pPr algn="ctr">
              <a:spcBef>
                <a:spcPts val="600"/>
              </a:spcBef>
            </a:pPr>
            <a:r>
              <a:rPr lang="en-US" sz="2400" b="1" dirty="0">
                <a:solidFill>
                  <a:schemeClr val="bg1"/>
                </a:solidFill>
              </a:rPr>
              <a:t>Manage Profile</a:t>
            </a:r>
          </a:p>
        </p:txBody>
      </p:sp>
      <p:sp>
        <p:nvSpPr>
          <p:cNvPr id="28" name="TextBox 27">
            <a:hlinkClick r:id="rId6" action="ppaction://hlinksldjump"/>
            <a:extLst>
              <a:ext uri="{FF2B5EF4-FFF2-40B4-BE49-F238E27FC236}">
                <a16:creationId xmlns:a16="http://schemas.microsoft.com/office/drawing/2014/main" id="{07B7ED5E-CFED-C4AE-E3E8-751977D04C04}"/>
              </a:ext>
            </a:extLst>
          </p:cNvPr>
          <p:cNvSpPr txBox="1"/>
          <p:nvPr/>
        </p:nvSpPr>
        <p:spPr>
          <a:xfrm>
            <a:off x="596900" y="3100656"/>
            <a:ext cx="2890646" cy="461665"/>
          </a:xfrm>
          <a:prstGeom prst="rect">
            <a:avLst/>
          </a:prstGeom>
          <a:noFill/>
        </p:spPr>
        <p:txBody>
          <a:bodyPr wrap="square" rtlCol="0">
            <a:spAutoFit/>
          </a:bodyPr>
          <a:lstStyle/>
          <a:p>
            <a:pPr algn="ctr">
              <a:spcBef>
                <a:spcPts val="600"/>
              </a:spcBef>
            </a:pPr>
            <a:r>
              <a:rPr lang="en-US" sz="2400" b="1" dirty="0">
                <a:solidFill>
                  <a:schemeClr val="bg1"/>
                </a:solidFill>
              </a:rPr>
              <a:t>Manage Favorites</a:t>
            </a:r>
          </a:p>
        </p:txBody>
      </p:sp>
      <p:sp>
        <p:nvSpPr>
          <p:cNvPr id="29" name="TextBox 28">
            <a:hlinkClick r:id="rId7" action="ppaction://hlinksldjump"/>
            <a:extLst>
              <a:ext uri="{FF2B5EF4-FFF2-40B4-BE49-F238E27FC236}">
                <a16:creationId xmlns:a16="http://schemas.microsoft.com/office/drawing/2014/main" id="{432A0F7F-0A3E-A4A4-E55C-ECAC06A02FE8}"/>
              </a:ext>
            </a:extLst>
          </p:cNvPr>
          <p:cNvSpPr txBox="1"/>
          <p:nvPr/>
        </p:nvSpPr>
        <p:spPr>
          <a:xfrm>
            <a:off x="596900" y="3998526"/>
            <a:ext cx="2890646" cy="461665"/>
          </a:xfrm>
          <a:prstGeom prst="rect">
            <a:avLst/>
          </a:prstGeom>
          <a:noFill/>
        </p:spPr>
        <p:txBody>
          <a:bodyPr wrap="square" rtlCol="0">
            <a:spAutoFit/>
          </a:bodyPr>
          <a:lstStyle/>
          <a:p>
            <a:pPr algn="ctr">
              <a:spcBef>
                <a:spcPts val="600"/>
              </a:spcBef>
            </a:pPr>
            <a:r>
              <a:rPr lang="en-US" sz="2400" b="1" dirty="0">
                <a:solidFill>
                  <a:schemeClr val="bg1"/>
                </a:solidFill>
              </a:rPr>
              <a:t>Manage Services</a:t>
            </a:r>
          </a:p>
        </p:txBody>
      </p:sp>
      <p:sp>
        <p:nvSpPr>
          <p:cNvPr id="30" name="TextBox 29">
            <a:hlinkClick r:id="rId8" action="ppaction://hlinksldjump"/>
            <a:extLst>
              <a:ext uri="{FF2B5EF4-FFF2-40B4-BE49-F238E27FC236}">
                <a16:creationId xmlns:a16="http://schemas.microsoft.com/office/drawing/2014/main" id="{A0C30B9E-571A-7BD5-6A16-71F3D94872E7}"/>
              </a:ext>
            </a:extLst>
          </p:cNvPr>
          <p:cNvSpPr txBox="1"/>
          <p:nvPr/>
        </p:nvSpPr>
        <p:spPr>
          <a:xfrm>
            <a:off x="596900" y="4922133"/>
            <a:ext cx="2890646" cy="461665"/>
          </a:xfrm>
          <a:prstGeom prst="rect">
            <a:avLst/>
          </a:prstGeom>
          <a:noFill/>
        </p:spPr>
        <p:txBody>
          <a:bodyPr wrap="square" rtlCol="0">
            <a:spAutoFit/>
          </a:bodyPr>
          <a:lstStyle/>
          <a:p>
            <a:pPr algn="ctr">
              <a:spcBef>
                <a:spcPts val="600"/>
              </a:spcBef>
            </a:pPr>
            <a:r>
              <a:rPr lang="en-US" sz="2400" b="1" dirty="0">
                <a:solidFill>
                  <a:schemeClr val="bg1"/>
                </a:solidFill>
              </a:rPr>
              <a:t>Manage Locations</a:t>
            </a:r>
          </a:p>
        </p:txBody>
      </p:sp>
      <p:sp>
        <p:nvSpPr>
          <p:cNvPr id="31" name="TextBox 30">
            <a:hlinkClick r:id="rId9" action="ppaction://hlinksldjump"/>
            <a:extLst>
              <a:ext uri="{FF2B5EF4-FFF2-40B4-BE49-F238E27FC236}">
                <a16:creationId xmlns:a16="http://schemas.microsoft.com/office/drawing/2014/main" id="{4920F657-D8A2-4A8A-FDF1-C5497A036EF4}"/>
              </a:ext>
            </a:extLst>
          </p:cNvPr>
          <p:cNvSpPr txBox="1"/>
          <p:nvPr/>
        </p:nvSpPr>
        <p:spPr>
          <a:xfrm>
            <a:off x="563756" y="5867497"/>
            <a:ext cx="2890646" cy="461665"/>
          </a:xfrm>
          <a:prstGeom prst="rect">
            <a:avLst/>
          </a:prstGeom>
          <a:noFill/>
        </p:spPr>
        <p:txBody>
          <a:bodyPr wrap="square" rtlCol="0">
            <a:spAutoFit/>
          </a:bodyPr>
          <a:lstStyle/>
          <a:p>
            <a:pPr algn="ctr">
              <a:spcBef>
                <a:spcPts val="600"/>
              </a:spcBef>
            </a:pPr>
            <a:r>
              <a:rPr lang="en-US" sz="2400" b="1" dirty="0">
                <a:solidFill>
                  <a:schemeClr val="bg1"/>
                </a:solidFill>
              </a:rPr>
              <a:t>Manage Users</a:t>
            </a:r>
          </a:p>
        </p:txBody>
      </p:sp>
    </p:spTree>
    <p:extLst>
      <p:ext uri="{BB962C8B-B14F-4D97-AF65-F5344CB8AC3E}">
        <p14:creationId xmlns:p14="http://schemas.microsoft.com/office/powerpoint/2010/main" val="34468239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B7CE51-62F7-41DE-AD1A-8375199358CD}"/>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17</a:t>
            </a:fld>
            <a:endParaRPr lang="en-US">
              <a:solidFill>
                <a:prstClr val="black">
                  <a:tint val="75000"/>
                </a:prstClr>
              </a:solidFill>
            </a:endParaRPr>
          </a:p>
        </p:txBody>
      </p:sp>
      <p:sp>
        <p:nvSpPr>
          <p:cNvPr id="4" name="Title 2">
            <a:extLst>
              <a:ext uri="{FF2B5EF4-FFF2-40B4-BE49-F238E27FC236}">
                <a16:creationId xmlns:a16="http://schemas.microsoft.com/office/drawing/2014/main" id="{6820B144-272C-4920-AA18-534C1C6923A0}"/>
              </a:ext>
            </a:extLst>
          </p:cNvPr>
          <p:cNvSpPr>
            <a:spLocks noGrp="1"/>
          </p:cNvSpPr>
          <p:nvPr>
            <p:ph type="title"/>
          </p:nvPr>
        </p:nvSpPr>
        <p:spPr>
          <a:xfrm>
            <a:off x="1" y="1"/>
            <a:ext cx="3919538" cy="762000"/>
          </a:xfrm>
        </p:spPr>
        <p:txBody>
          <a:bodyPr>
            <a:normAutofit/>
          </a:bodyPr>
          <a:lstStyle/>
          <a:p>
            <a:pPr algn="l"/>
            <a:r>
              <a:rPr lang="en-US"/>
              <a:t>Manage Profile </a:t>
            </a:r>
          </a:p>
        </p:txBody>
      </p:sp>
      <p:pic>
        <p:nvPicPr>
          <p:cNvPr id="5" name="Picture 4">
            <a:extLst>
              <a:ext uri="{FF2B5EF4-FFF2-40B4-BE49-F238E27FC236}">
                <a16:creationId xmlns:a16="http://schemas.microsoft.com/office/drawing/2014/main" id="{99F389BD-5337-4D94-B227-7AEEE8ECA0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75761" y="1460242"/>
            <a:ext cx="6917537" cy="4790862"/>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0D09ACE4-2030-466E-89D9-8873DF458514}"/>
              </a:ext>
            </a:extLst>
          </p:cNvPr>
          <p:cNvSpPr txBox="1"/>
          <p:nvPr/>
        </p:nvSpPr>
        <p:spPr>
          <a:xfrm>
            <a:off x="207492" y="1966939"/>
            <a:ext cx="5038725" cy="4093428"/>
          </a:xfrm>
          <a:prstGeom prst="rect">
            <a:avLst/>
          </a:prstGeom>
          <a:noFill/>
        </p:spPr>
        <p:txBody>
          <a:bodyPr wrap="square" rtlCol="0">
            <a:spAutoFit/>
          </a:bodyPr>
          <a:lstStyle/>
          <a:p>
            <a:r>
              <a:rPr lang="en-US" sz="2000" b="1"/>
              <a:t>1.  User Details – Edit</a:t>
            </a:r>
          </a:p>
          <a:p>
            <a:pPr marL="742950" lvl="1" indent="-285750">
              <a:buFont typeface="Arial" panose="020B0604020202020204" pitchFamily="34" charset="0"/>
              <a:buChar char="•"/>
            </a:pPr>
            <a:r>
              <a:rPr lang="en-US" sz="2000"/>
              <a:t>Contact info</a:t>
            </a:r>
          </a:p>
          <a:p>
            <a:pPr marL="742950" lvl="1" indent="-285750">
              <a:buFont typeface="Arial" panose="020B0604020202020204" pitchFamily="34" charset="0"/>
              <a:buChar char="•"/>
            </a:pPr>
            <a:r>
              <a:rPr lang="en-US" sz="2000"/>
              <a:t>Change password</a:t>
            </a:r>
          </a:p>
          <a:p>
            <a:pPr marL="742950" lvl="1" indent="-285750">
              <a:buFont typeface="Arial" panose="020B0604020202020204" pitchFamily="34" charset="0"/>
              <a:buChar char="•"/>
            </a:pPr>
            <a:r>
              <a:rPr lang="en-US" sz="2000"/>
              <a:t>Update business address</a:t>
            </a:r>
          </a:p>
          <a:p>
            <a:pPr marL="742950" lvl="1" indent="-285750">
              <a:buFont typeface="Arial" panose="020B0604020202020204" pitchFamily="34" charset="0"/>
              <a:buChar char="•"/>
            </a:pPr>
            <a:r>
              <a:rPr lang="en-US" sz="2000"/>
              <a:t>Change BCG home location</a:t>
            </a:r>
          </a:p>
          <a:p>
            <a:pPr marL="742950" lvl="1" indent="-285750">
              <a:buFont typeface="Arial" panose="020B0604020202020204" pitchFamily="34" charset="0"/>
              <a:buChar char="•"/>
            </a:pPr>
            <a:r>
              <a:rPr lang="en-US" sz="2000"/>
              <a:t>Remove business locations</a:t>
            </a:r>
          </a:p>
          <a:p>
            <a:pPr marL="344488" indent="-344488"/>
            <a:r>
              <a:rPr lang="en-US" sz="2000" b="1"/>
              <a:t>2.  Favorites Services – </a:t>
            </a:r>
            <a:r>
              <a:rPr lang="en-US" sz="2000" b="0"/>
              <a:t>users </a:t>
            </a:r>
            <a:r>
              <a:rPr lang="en-US" sz="2000"/>
              <a:t>can add/edit up to 10 service they have access to</a:t>
            </a:r>
            <a:endParaRPr lang="en-US" sz="2000" b="1"/>
          </a:p>
          <a:p>
            <a:r>
              <a:rPr lang="en-US" sz="2000" b="1"/>
              <a:t>3.  Home Business Location</a:t>
            </a:r>
          </a:p>
          <a:p>
            <a:pPr marL="742950" lvl="1" indent="-285750">
              <a:buFont typeface="Arial" panose="020B0604020202020204" pitchFamily="34" charset="0"/>
              <a:buChar char="•"/>
            </a:pPr>
            <a:r>
              <a:rPr lang="en-US" sz="2000"/>
              <a:t>View Mailer IDs</a:t>
            </a:r>
          </a:p>
          <a:p>
            <a:pPr marL="742950" lvl="1" indent="-285750">
              <a:buFont typeface="Arial" panose="020B0604020202020204" pitchFamily="34" charset="0"/>
              <a:buChar char="•"/>
            </a:pPr>
            <a:r>
              <a:rPr lang="en-US" sz="2000"/>
              <a:t>Add Business Location</a:t>
            </a:r>
          </a:p>
          <a:p>
            <a:endParaRPr lang="en-US" sz="2000"/>
          </a:p>
        </p:txBody>
      </p:sp>
      <p:sp>
        <p:nvSpPr>
          <p:cNvPr id="11" name="Heptagon 10">
            <a:extLst>
              <a:ext uri="{FF2B5EF4-FFF2-40B4-BE49-F238E27FC236}">
                <a16:creationId xmlns:a16="http://schemas.microsoft.com/office/drawing/2014/main" id="{AE236FC8-4DB1-4A7A-87EB-B8BBC90635A9}"/>
              </a:ext>
            </a:extLst>
          </p:cNvPr>
          <p:cNvSpPr/>
          <p:nvPr/>
        </p:nvSpPr>
        <p:spPr bwMode="auto">
          <a:xfrm>
            <a:off x="10843280" y="2473391"/>
            <a:ext cx="625293" cy="548491"/>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a:latin typeface="Arial" charset="0"/>
                <a:ea typeface="ヒラギノ角ゴ Pro W3" pitchFamily="1" charset="-128"/>
              </a:rPr>
              <a:t>2</a:t>
            </a:r>
            <a:endParaRPr kumimoji="0" lang="en-US" sz="2000" b="1" i="0" u="none" strike="noStrike" cap="none" normalizeH="0" baseline="0">
              <a:ln>
                <a:noFill/>
              </a:ln>
              <a:solidFill>
                <a:schemeClr val="tx1"/>
              </a:solidFill>
              <a:effectLst/>
              <a:latin typeface="Arial" charset="0"/>
              <a:ea typeface="ヒラギノ角ゴ Pro W3" pitchFamily="1" charset="-128"/>
            </a:endParaRPr>
          </a:p>
        </p:txBody>
      </p:sp>
      <p:sp>
        <p:nvSpPr>
          <p:cNvPr id="12" name="Heptagon 11">
            <a:extLst>
              <a:ext uri="{FF2B5EF4-FFF2-40B4-BE49-F238E27FC236}">
                <a16:creationId xmlns:a16="http://schemas.microsoft.com/office/drawing/2014/main" id="{236E0430-BB7B-43B7-852C-2DA4D0F73899}"/>
              </a:ext>
            </a:extLst>
          </p:cNvPr>
          <p:cNvSpPr/>
          <p:nvPr/>
        </p:nvSpPr>
        <p:spPr bwMode="auto">
          <a:xfrm>
            <a:off x="6459885" y="5674143"/>
            <a:ext cx="625293" cy="548491"/>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ヒラギノ角ゴ Pro W3" pitchFamily="1" charset="-128"/>
              </a:rPr>
              <a:t>3</a:t>
            </a:r>
          </a:p>
        </p:txBody>
      </p:sp>
      <p:sp>
        <p:nvSpPr>
          <p:cNvPr id="13" name="Heptagon 12">
            <a:extLst>
              <a:ext uri="{FF2B5EF4-FFF2-40B4-BE49-F238E27FC236}">
                <a16:creationId xmlns:a16="http://schemas.microsoft.com/office/drawing/2014/main" id="{9607D50F-7141-4BEB-B08C-DE891C11BAE4}"/>
              </a:ext>
            </a:extLst>
          </p:cNvPr>
          <p:cNvSpPr/>
          <p:nvPr/>
        </p:nvSpPr>
        <p:spPr bwMode="auto">
          <a:xfrm>
            <a:off x="10230543" y="3836323"/>
            <a:ext cx="625293" cy="548491"/>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ヒラギノ角ゴ Pro W3" pitchFamily="1" charset="-128"/>
              </a:rPr>
              <a:t>3</a:t>
            </a:r>
          </a:p>
        </p:txBody>
      </p:sp>
      <p:sp>
        <p:nvSpPr>
          <p:cNvPr id="14" name="Heptagon 13">
            <a:extLst>
              <a:ext uri="{FF2B5EF4-FFF2-40B4-BE49-F238E27FC236}">
                <a16:creationId xmlns:a16="http://schemas.microsoft.com/office/drawing/2014/main" id="{E770A8EC-1E2D-4F81-A7D5-6870F6AEAC51}"/>
              </a:ext>
            </a:extLst>
          </p:cNvPr>
          <p:cNvSpPr/>
          <p:nvPr/>
        </p:nvSpPr>
        <p:spPr bwMode="auto">
          <a:xfrm>
            <a:off x="6621555" y="2744456"/>
            <a:ext cx="625293" cy="548491"/>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ヒラギノ角ゴ Pro W3" pitchFamily="1" charset="-128"/>
              </a:rPr>
              <a:t>1</a:t>
            </a:r>
          </a:p>
        </p:txBody>
      </p:sp>
      <p:sp>
        <p:nvSpPr>
          <p:cNvPr id="3" name="TextBox 2">
            <a:hlinkClick r:id="rId4" action="ppaction://hlinksldjump"/>
            <a:extLst>
              <a:ext uri="{FF2B5EF4-FFF2-40B4-BE49-F238E27FC236}">
                <a16:creationId xmlns:a16="http://schemas.microsoft.com/office/drawing/2014/main" id="{1F83DCEC-DF20-2692-E6E8-FDFC1D26FE28}"/>
              </a:ext>
            </a:extLst>
          </p:cNvPr>
          <p:cNvSpPr txBox="1"/>
          <p:nvPr/>
        </p:nvSpPr>
        <p:spPr>
          <a:xfrm>
            <a:off x="10125917" y="6488668"/>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sp>
        <p:nvSpPr>
          <p:cNvPr id="7" name="TextBox 6">
            <a:hlinkClick r:id="rId5" action="ppaction://hlinksldjump"/>
            <a:extLst>
              <a:ext uri="{FF2B5EF4-FFF2-40B4-BE49-F238E27FC236}">
                <a16:creationId xmlns:a16="http://schemas.microsoft.com/office/drawing/2014/main" id="{B55308B6-BC00-148F-A67D-058AED9A54E7}"/>
              </a:ext>
            </a:extLst>
          </p:cNvPr>
          <p:cNvSpPr txBox="1"/>
          <p:nvPr/>
        </p:nvSpPr>
        <p:spPr>
          <a:xfrm>
            <a:off x="10122884" y="5827837"/>
            <a:ext cx="2066083" cy="584775"/>
          </a:xfrm>
          <a:prstGeom prst="rect">
            <a:avLst/>
          </a:prstGeom>
          <a:solidFill>
            <a:schemeClr val="accent6"/>
          </a:solidFill>
        </p:spPr>
        <p:txBody>
          <a:bodyPr wrap="square" rtlCol="0">
            <a:spAutoFit/>
          </a:bodyPr>
          <a:lstStyle/>
          <a:p>
            <a:pPr algn="ctr"/>
            <a:r>
              <a:rPr lang="en-US" sz="1600">
                <a:solidFill>
                  <a:schemeClr val="bg1"/>
                </a:solidFill>
              </a:rPr>
              <a:t>Return to Manage Account Tab slide</a:t>
            </a:r>
            <a:endParaRPr lang="en-US" sz="1600"/>
          </a:p>
        </p:txBody>
      </p:sp>
    </p:spTree>
    <p:extLst>
      <p:ext uri="{BB962C8B-B14F-4D97-AF65-F5344CB8AC3E}">
        <p14:creationId xmlns:p14="http://schemas.microsoft.com/office/powerpoint/2010/main" val="952914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0674971-23D9-0142-3CDB-609D175148EA}"/>
              </a:ext>
            </a:extLst>
          </p:cNvPr>
          <p:cNvPicPr>
            <a:picLocks noChangeAspect="1"/>
          </p:cNvPicPr>
          <p:nvPr/>
        </p:nvPicPr>
        <p:blipFill>
          <a:blip r:embed="rId3"/>
          <a:stretch>
            <a:fillRect/>
          </a:stretch>
        </p:blipFill>
        <p:spPr>
          <a:xfrm>
            <a:off x="5131519" y="1041849"/>
            <a:ext cx="6298482" cy="5663751"/>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E83919BC-E334-4214-9C8F-ECE9913953C1}"/>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18</a:t>
            </a:fld>
            <a:endParaRPr lang="en-US">
              <a:solidFill>
                <a:prstClr val="black">
                  <a:tint val="75000"/>
                </a:prstClr>
              </a:solidFill>
            </a:endParaRPr>
          </a:p>
        </p:txBody>
      </p:sp>
      <p:sp>
        <p:nvSpPr>
          <p:cNvPr id="10" name="Title 2">
            <a:extLst>
              <a:ext uri="{FF2B5EF4-FFF2-40B4-BE49-F238E27FC236}">
                <a16:creationId xmlns:a16="http://schemas.microsoft.com/office/drawing/2014/main" id="{4B6B225A-B7EB-4092-9485-09B707556B87}"/>
              </a:ext>
            </a:extLst>
          </p:cNvPr>
          <p:cNvSpPr>
            <a:spLocks noGrp="1"/>
          </p:cNvSpPr>
          <p:nvPr>
            <p:ph type="title"/>
          </p:nvPr>
        </p:nvSpPr>
        <p:spPr>
          <a:xfrm>
            <a:off x="42680" y="0"/>
            <a:ext cx="4834120" cy="923330"/>
          </a:xfrm>
        </p:spPr>
        <p:txBody>
          <a:bodyPr>
            <a:normAutofit/>
          </a:bodyPr>
          <a:lstStyle/>
          <a:p>
            <a:pPr algn="l"/>
            <a:r>
              <a:rPr lang="en-US"/>
              <a:t>Manage Favorite Services</a:t>
            </a:r>
          </a:p>
        </p:txBody>
      </p:sp>
      <p:pic>
        <p:nvPicPr>
          <p:cNvPr id="5" name="Picture 4">
            <a:extLst>
              <a:ext uri="{FF2B5EF4-FFF2-40B4-BE49-F238E27FC236}">
                <a16:creationId xmlns:a16="http://schemas.microsoft.com/office/drawing/2014/main" id="{A086A562-0DED-4905-BB32-ED491B5B105B}"/>
              </a:ext>
            </a:extLst>
          </p:cNvPr>
          <p:cNvPicPr>
            <a:picLocks noChangeAspect="1"/>
          </p:cNvPicPr>
          <p:nvPr/>
        </p:nvPicPr>
        <p:blipFill>
          <a:blip r:embed="rId4"/>
          <a:stretch>
            <a:fillRect/>
          </a:stretch>
        </p:blipFill>
        <p:spPr>
          <a:xfrm>
            <a:off x="648645" y="1142262"/>
            <a:ext cx="2806942" cy="4188389"/>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91875C66-6791-49D4-9C77-475172942C04}"/>
              </a:ext>
            </a:extLst>
          </p:cNvPr>
          <p:cNvSpPr>
            <a:spLocks noChangeArrowheads="1"/>
          </p:cNvSpPr>
          <p:nvPr/>
        </p:nvSpPr>
        <p:spPr bwMode="auto">
          <a:xfrm>
            <a:off x="2855346" y="1219201"/>
            <a:ext cx="600241" cy="381000"/>
          </a:xfrm>
          <a:prstGeom prst="rect">
            <a:avLst/>
          </a:prstGeom>
          <a:noFill/>
          <a:ln w="3810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 name="TextBox 6">
            <a:extLst>
              <a:ext uri="{FF2B5EF4-FFF2-40B4-BE49-F238E27FC236}">
                <a16:creationId xmlns:a16="http://schemas.microsoft.com/office/drawing/2014/main" id="{21A370FA-41DB-44EB-BE4D-B4E1F914FB63}"/>
              </a:ext>
            </a:extLst>
          </p:cNvPr>
          <p:cNvSpPr txBox="1"/>
          <p:nvPr/>
        </p:nvSpPr>
        <p:spPr>
          <a:xfrm>
            <a:off x="94199" y="5537120"/>
            <a:ext cx="4834120" cy="1200329"/>
          </a:xfrm>
          <a:prstGeom prst="rect">
            <a:avLst/>
          </a:prstGeom>
          <a:noFill/>
          <a:ln w="25400">
            <a:solidFill>
              <a:srgbClr val="2D2D8A"/>
            </a:solidFill>
          </a:ln>
        </p:spPr>
        <p:txBody>
          <a:bodyPr wrap="square" rtlCol="0">
            <a:spAutoFit/>
          </a:bodyPr>
          <a:lstStyle/>
          <a:p>
            <a:pPr algn="ctr"/>
            <a:r>
              <a:rPr lang="en-US">
                <a:solidFill>
                  <a:srgbClr val="FF0000"/>
                </a:solidFill>
              </a:rPr>
              <a:t>Allows the user to select up to 10 of their favorite services by clicking on the edit button. Can also be accessed from the Manage Account Menu. </a:t>
            </a:r>
          </a:p>
        </p:txBody>
      </p:sp>
      <p:sp>
        <p:nvSpPr>
          <p:cNvPr id="8" name="Rectangle 7">
            <a:extLst>
              <a:ext uri="{FF2B5EF4-FFF2-40B4-BE49-F238E27FC236}">
                <a16:creationId xmlns:a16="http://schemas.microsoft.com/office/drawing/2014/main" id="{E4CA7AB4-370D-4221-9A42-6A64BCC25B0D}"/>
              </a:ext>
            </a:extLst>
          </p:cNvPr>
          <p:cNvSpPr>
            <a:spLocks noChangeArrowheads="1"/>
          </p:cNvSpPr>
          <p:nvPr/>
        </p:nvSpPr>
        <p:spPr bwMode="auto">
          <a:xfrm>
            <a:off x="9601200" y="1219200"/>
            <a:ext cx="838200" cy="228600"/>
          </a:xfrm>
          <a:prstGeom prst="rect">
            <a:avLst/>
          </a:prstGeom>
          <a:noFill/>
          <a:ln w="3810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 name="TextBox 8">
            <a:hlinkClick r:id="rId5" action="ppaction://hlinksldjump"/>
            <a:extLst>
              <a:ext uri="{FF2B5EF4-FFF2-40B4-BE49-F238E27FC236}">
                <a16:creationId xmlns:a16="http://schemas.microsoft.com/office/drawing/2014/main" id="{9D65F956-1B80-9B38-2B19-4E62E189BC97}"/>
              </a:ext>
            </a:extLst>
          </p:cNvPr>
          <p:cNvSpPr txBox="1"/>
          <p:nvPr/>
        </p:nvSpPr>
        <p:spPr>
          <a:xfrm>
            <a:off x="10147058" y="5892225"/>
            <a:ext cx="2044942" cy="584775"/>
          </a:xfrm>
          <a:prstGeom prst="rect">
            <a:avLst/>
          </a:prstGeom>
          <a:solidFill>
            <a:schemeClr val="accent6"/>
          </a:solidFill>
        </p:spPr>
        <p:txBody>
          <a:bodyPr wrap="square" rtlCol="0">
            <a:spAutoFit/>
          </a:bodyPr>
          <a:lstStyle/>
          <a:p>
            <a:pPr algn="ctr"/>
            <a:r>
              <a:rPr lang="en-US" sz="1600">
                <a:solidFill>
                  <a:schemeClr val="bg1"/>
                </a:solidFill>
              </a:rPr>
              <a:t>Return to Manage Account Tab slide</a:t>
            </a:r>
            <a:endParaRPr lang="en-US" sz="1600"/>
          </a:p>
        </p:txBody>
      </p:sp>
      <p:sp>
        <p:nvSpPr>
          <p:cNvPr id="11" name="TextBox 10">
            <a:hlinkClick r:id="rId6" action="ppaction://hlinksldjump"/>
            <a:extLst>
              <a:ext uri="{FF2B5EF4-FFF2-40B4-BE49-F238E27FC236}">
                <a16:creationId xmlns:a16="http://schemas.microsoft.com/office/drawing/2014/main" id="{5CD2BB24-9E19-FBBE-495B-E4F42954B54E}"/>
              </a:ext>
            </a:extLst>
          </p:cNvPr>
          <p:cNvSpPr txBox="1"/>
          <p:nvPr/>
        </p:nvSpPr>
        <p:spPr>
          <a:xfrm>
            <a:off x="10125917" y="6513619"/>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spTree>
    <p:extLst>
      <p:ext uri="{BB962C8B-B14F-4D97-AF65-F5344CB8AC3E}">
        <p14:creationId xmlns:p14="http://schemas.microsoft.com/office/powerpoint/2010/main" val="331429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B8F39D-9EA6-4947-B49D-B1AF8E75E50F}"/>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19</a:t>
            </a:fld>
            <a:endParaRPr lang="en-US">
              <a:solidFill>
                <a:prstClr val="black">
                  <a:tint val="75000"/>
                </a:prstClr>
              </a:solidFill>
            </a:endParaRPr>
          </a:p>
        </p:txBody>
      </p:sp>
      <p:sp>
        <p:nvSpPr>
          <p:cNvPr id="3" name="Title 2">
            <a:extLst>
              <a:ext uri="{FF2B5EF4-FFF2-40B4-BE49-F238E27FC236}">
                <a16:creationId xmlns:a16="http://schemas.microsoft.com/office/drawing/2014/main" id="{43198015-EB4F-4BEE-BC3E-B396CAF2BF23}"/>
              </a:ext>
            </a:extLst>
          </p:cNvPr>
          <p:cNvSpPr>
            <a:spLocks noGrp="1"/>
          </p:cNvSpPr>
          <p:nvPr>
            <p:ph type="title"/>
          </p:nvPr>
        </p:nvSpPr>
        <p:spPr>
          <a:xfrm>
            <a:off x="60470" y="32084"/>
            <a:ext cx="3700723" cy="651733"/>
          </a:xfrm>
        </p:spPr>
        <p:txBody>
          <a:bodyPr/>
          <a:lstStyle/>
          <a:p>
            <a:pPr algn="l"/>
            <a:r>
              <a:rPr lang="en-US"/>
              <a:t>Manage Services</a:t>
            </a:r>
          </a:p>
        </p:txBody>
      </p:sp>
      <p:grpSp>
        <p:nvGrpSpPr>
          <p:cNvPr id="16" name="Group 15">
            <a:extLst>
              <a:ext uri="{FF2B5EF4-FFF2-40B4-BE49-F238E27FC236}">
                <a16:creationId xmlns:a16="http://schemas.microsoft.com/office/drawing/2014/main" id="{BE2D9C3C-B897-B47B-D3C4-EA3474999200}"/>
              </a:ext>
            </a:extLst>
          </p:cNvPr>
          <p:cNvGrpSpPr/>
          <p:nvPr/>
        </p:nvGrpSpPr>
        <p:grpSpPr>
          <a:xfrm>
            <a:off x="457859" y="1538515"/>
            <a:ext cx="5216020" cy="4817837"/>
            <a:chOff x="457858" y="1674053"/>
            <a:chExt cx="5294953" cy="4783017"/>
          </a:xfrm>
        </p:grpSpPr>
        <p:sp>
          <p:nvSpPr>
            <p:cNvPr id="8" name="TextBox 7">
              <a:extLst>
                <a:ext uri="{FF2B5EF4-FFF2-40B4-BE49-F238E27FC236}">
                  <a16:creationId xmlns:a16="http://schemas.microsoft.com/office/drawing/2014/main" id="{42BCD82C-E377-6DE6-F417-C9E092552085}"/>
                </a:ext>
              </a:extLst>
            </p:cNvPr>
            <p:cNvSpPr txBox="1"/>
            <p:nvPr/>
          </p:nvSpPr>
          <p:spPr>
            <a:xfrm>
              <a:off x="457858" y="1674053"/>
              <a:ext cx="5294953" cy="4783017"/>
            </a:xfrm>
            <a:prstGeom prst="rect">
              <a:avLst/>
            </a:prstGeom>
          </p:spPr>
          <p:txBody>
            <a:bodyPr vert="horz" wrap="square" lIns="91440" tIns="45720" rIns="91440" bIns="45720" rtlCol="0">
              <a:normAutofit/>
            </a:bodyPr>
            <a:lstStyle/>
            <a:p>
              <a:pPr algn="l"/>
              <a:r>
                <a:rPr lang="en-US" sz="2400" b="1">
                  <a:latin typeface="Calibri" panose="020F0502020204030204" pitchFamily="34" charset="0"/>
                  <a:cs typeface="Calibri" panose="020F0502020204030204" pitchFamily="34" charset="0"/>
                </a:rPr>
                <a:t>Manage Services by Location or Service</a:t>
              </a:r>
            </a:p>
            <a:p>
              <a:pPr marL="457200" indent="-457200" algn="l">
                <a:buFont typeface="+mj-lt"/>
                <a:buAutoNum type="arabicPeriod"/>
              </a:pPr>
              <a:endParaRPr lang="en-US" sz="2400">
                <a:latin typeface="Calibri" panose="020F0502020204030204" pitchFamily="34" charset="0"/>
                <a:cs typeface="Calibri" panose="020F0502020204030204" pitchFamily="34" charset="0"/>
              </a:endParaRPr>
            </a:p>
            <a:p>
              <a:pPr marL="457200" indent="-457200" algn="l">
                <a:buFont typeface="+mj-lt"/>
                <a:buAutoNum type="arabicPeriod"/>
              </a:pPr>
              <a:r>
                <a:rPr lang="en-US" sz="2400">
                  <a:latin typeface="Calibri" panose="020F0502020204030204" pitchFamily="34" charset="0"/>
                  <a:cs typeface="Calibri" panose="020F0502020204030204" pitchFamily="34" charset="0"/>
                </a:rPr>
                <a:t>View the status of each service</a:t>
              </a:r>
            </a:p>
            <a:p>
              <a:pPr marL="457200" indent="-457200" algn="l">
                <a:buFont typeface="+mj-lt"/>
                <a:buAutoNum type="arabicPeriod"/>
              </a:pPr>
              <a:r>
                <a:rPr lang="en-US" sz="2400">
                  <a:latin typeface="Calibri" panose="020F0502020204030204" pitchFamily="34" charset="0"/>
                  <a:cs typeface="Calibri" panose="020F0502020204030204" pitchFamily="34" charset="0"/>
                </a:rPr>
                <a:t>View your role</a:t>
              </a:r>
            </a:p>
            <a:p>
              <a:pPr marL="914400" lvl="1" indent="-457200">
                <a:buFont typeface="+mj-lt"/>
                <a:buAutoNum type="alphaLcPeriod"/>
              </a:pPr>
              <a:r>
                <a:rPr lang="en-US" sz="2400">
                  <a:latin typeface="Calibri" panose="020F0502020204030204" pitchFamily="34" charset="0"/>
                  <a:cs typeface="Calibri" panose="020F0502020204030204" pitchFamily="34" charset="0"/>
                </a:rPr>
                <a:t>BSA – You are the BSA</a:t>
              </a:r>
            </a:p>
            <a:p>
              <a:pPr marL="914400" lvl="1" indent="-457200">
                <a:buFont typeface="+mj-lt"/>
                <a:buAutoNum type="alphaLcPeriod"/>
              </a:pPr>
              <a:r>
                <a:rPr lang="en-US" sz="2400">
                  <a:latin typeface="Calibri" panose="020F0502020204030204" pitchFamily="34" charset="0"/>
                  <a:cs typeface="Calibri" panose="020F0502020204030204" pitchFamily="34" charset="0"/>
                </a:rPr>
                <a:t>Show BSA – Not You or No BSA available (click on Show BSA to see the current BSA of service if available)</a:t>
              </a:r>
            </a:p>
            <a:p>
              <a:pPr marL="465138" indent="-465138">
                <a:buFont typeface="+mj-lt"/>
                <a:buAutoNum type="arabicPeriod"/>
              </a:pPr>
              <a:r>
                <a:rPr lang="en-US" sz="2400">
                  <a:latin typeface="Calibri" panose="020F0502020204030204" pitchFamily="34" charset="0"/>
                  <a:cs typeface="Calibri" panose="020F0502020204030204" pitchFamily="34" charset="0"/>
                </a:rPr>
                <a:t>Get Access/Remove/Cancel – to request access, to remove, or to cancel your access</a:t>
              </a:r>
            </a:p>
            <a:p>
              <a:pPr lvl="1"/>
              <a:endParaRPr lang="en-US" sz="240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96B02180-D431-13F3-DFA2-F2895A610902}"/>
                </a:ext>
              </a:extLst>
            </p:cNvPr>
            <p:cNvPicPr>
              <a:picLocks noChangeAspect="1"/>
            </p:cNvPicPr>
            <p:nvPr/>
          </p:nvPicPr>
          <p:blipFill>
            <a:blip r:embed="rId3"/>
            <a:stretch>
              <a:fillRect/>
            </a:stretch>
          </p:blipFill>
          <p:spPr>
            <a:xfrm>
              <a:off x="1358193" y="3171555"/>
              <a:ext cx="721188" cy="348159"/>
            </a:xfrm>
            <a:prstGeom prst="rect">
              <a:avLst/>
            </a:prstGeom>
          </p:spPr>
        </p:pic>
        <p:pic>
          <p:nvPicPr>
            <p:cNvPr id="12" name="Picture 11">
              <a:extLst>
                <a:ext uri="{FF2B5EF4-FFF2-40B4-BE49-F238E27FC236}">
                  <a16:creationId xmlns:a16="http://schemas.microsoft.com/office/drawing/2014/main" id="{E944027F-2309-F756-0F5E-161301B9B047}"/>
                </a:ext>
              </a:extLst>
            </p:cNvPr>
            <p:cNvPicPr>
              <a:picLocks noChangeAspect="1"/>
            </p:cNvPicPr>
            <p:nvPr/>
          </p:nvPicPr>
          <p:blipFill>
            <a:blip r:embed="rId4"/>
            <a:stretch>
              <a:fillRect/>
            </a:stretch>
          </p:blipFill>
          <p:spPr>
            <a:xfrm>
              <a:off x="1358193" y="3493892"/>
              <a:ext cx="1449852" cy="453994"/>
            </a:xfrm>
            <a:prstGeom prst="rect">
              <a:avLst/>
            </a:prstGeom>
          </p:spPr>
        </p:pic>
      </p:grpSp>
      <p:grpSp>
        <p:nvGrpSpPr>
          <p:cNvPr id="25" name="Group 24">
            <a:extLst>
              <a:ext uri="{FF2B5EF4-FFF2-40B4-BE49-F238E27FC236}">
                <a16:creationId xmlns:a16="http://schemas.microsoft.com/office/drawing/2014/main" id="{41C15A11-CCFB-A04E-C599-86596D0E9ADE}"/>
              </a:ext>
            </a:extLst>
          </p:cNvPr>
          <p:cNvGrpSpPr/>
          <p:nvPr/>
        </p:nvGrpSpPr>
        <p:grpSpPr>
          <a:xfrm>
            <a:off x="5902163" y="1580687"/>
            <a:ext cx="6056210" cy="4783017"/>
            <a:chOff x="5902163" y="1525271"/>
            <a:chExt cx="6056210" cy="4783017"/>
          </a:xfrm>
        </p:grpSpPr>
        <p:pic>
          <p:nvPicPr>
            <p:cNvPr id="6" name="Picture 5">
              <a:extLst>
                <a:ext uri="{FF2B5EF4-FFF2-40B4-BE49-F238E27FC236}">
                  <a16:creationId xmlns:a16="http://schemas.microsoft.com/office/drawing/2014/main" id="{98B7F096-A579-D07A-0FD7-15691A444622}"/>
                </a:ext>
              </a:extLst>
            </p:cNvPr>
            <p:cNvPicPr>
              <a:picLocks noChangeAspect="1"/>
            </p:cNvPicPr>
            <p:nvPr/>
          </p:nvPicPr>
          <p:blipFill rotWithShape="1">
            <a:blip r:embed="rId5">
              <a:extLst>
                <a:ext uri="{28A0092B-C50C-407E-A947-70E740481C1C}">
                  <a14:useLocalDpi xmlns:a14="http://schemas.microsoft.com/office/drawing/2010/main" val="0"/>
                </a:ext>
              </a:extLst>
            </a:blip>
            <a:srcRect l="107" r="107"/>
            <a:stretch/>
          </p:blipFill>
          <p:spPr>
            <a:xfrm>
              <a:off x="5902163" y="1525271"/>
              <a:ext cx="5999552" cy="4783017"/>
            </a:xfrm>
            <a:prstGeom prst="rect">
              <a:avLst/>
            </a:prstGeom>
            <a:ln>
              <a:noFill/>
            </a:ln>
            <a:effectLst>
              <a:outerShdw blurRad="292100" dist="139700" dir="2700000" algn="tl" rotWithShape="0">
                <a:srgbClr val="333333">
                  <a:alpha val="65000"/>
                </a:srgbClr>
              </a:outerShdw>
            </a:effectLst>
          </p:spPr>
        </p:pic>
        <p:sp>
          <p:nvSpPr>
            <p:cNvPr id="13" name="Heptagon 12">
              <a:extLst>
                <a:ext uri="{FF2B5EF4-FFF2-40B4-BE49-F238E27FC236}">
                  <a16:creationId xmlns:a16="http://schemas.microsoft.com/office/drawing/2014/main" id="{EE8C9FBA-6FAD-7ECD-3460-257D0011D559}"/>
                </a:ext>
              </a:extLst>
            </p:cNvPr>
            <p:cNvSpPr/>
            <p:nvPr/>
          </p:nvSpPr>
          <p:spPr bwMode="auto">
            <a:xfrm>
              <a:off x="7893317" y="3371602"/>
              <a:ext cx="448464" cy="396216"/>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a:latin typeface="Arial" charset="0"/>
                  <a:ea typeface="ヒラギノ角ゴ Pro W3" pitchFamily="1" charset="-128"/>
                </a:rPr>
                <a:t>1</a:t>
              </a:r>
              <a:endParaRPr kumimoji="0" lang="en-US" sz="1200" b="1" i="0" u="none" strike="noStrike" cap="none" normalizeH="0" baseline="0">
                <a:ln>
                  <a:noFill/>
                </a:ln>
                <a:solidFill>
                  <a:schemeClr val="tx1"/>
                </a:solidFill>
                <a:effectLst/>
                <a:latin typeface="Arial" charset="0"/>
                <a:ea typeface="ヒラギノ角ゴ Pro W3" pitchFamily="1" charset="-128"/>
              </a:endParaRPr>
            </a:p>
          </p:txBody>
        </p:sp>
        <p:sp>
          <p:nvSpPr>
            <p:cNvPr id="18" name="Heptagon 17">
              <a:extLst>
                <a:ext uri="{FF2B5EF4-FFF2-40B4-BE49-F238E27FC236}">
                  <a16:creationId xmlns:a16="http://schemas.microsoft.com/office/drawing/2014/main" id="{D52BB99D-E0C5-F1A9-2495-B58712B4DF77}"/>
                </a:ext>
              </a:extLst>
            </p:cNvPr>
            <p:cNvSpPr/>
            <p:nvPr/>
          </p:nvSpPr>
          <p:spPr bwMode="auto">
            <a:xfrm>
              <a:off x="9155848" y="3402143"/>
              <a:ext cx="448464" cy="396216"/>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ヒラギノ角ゴ Pro W3" pitchFamily="1" charset="-128"/>
                </a:rPr>
                <a:t>2</a:t>
              </a:r>
            </a:p>
          </p:txBody>
        </p:sp>
        <p:sp>
          <p:nvSpPr>
            <p:cNvPr id="19" name="Heptagon 18">
              <a:extLst>
                <a:ext uri="{FF2B5EF4-FFF2-40B4-BE49-F238E27FC236}">
                  <a16:creationId xmlns:a16="http://schemas.microsoft.com/office/drawing/2014/main" id="{FC69C481-EACC-640B-7FA4-4F93F7ED7D06}"/>
                </a:ext>
              </a:extLst>
            </p:cNvPr>
            <p:cNvSpPr/>
            <p:nvPr/>
          </p:nvSpPr>
          <p:spPr bwMode="auto">
            <a:xfrm>
              <a:off x="11509909" y="3682230"/>
              <a:ext cx="448464" cy="396216"/>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ヒラギノ角ゴ Pro W3" pitchFamily="1" charset="-128"/>
                </a:rPr>
                <a:t>3</a:t>
              </a:r>
            </a:p>
          </p:txBody>
        </p:sp>
        <p:sp>
          <p:nvSpPr>
            <p:cNvPr id="20" name="Rectangle 19">
              <a:extLst>
                <a:ext uri="{FF2B5EF4-FFF2-40B4-BE49-F238E27FC236}">
                  <a16:creationId xmlns:a16="http://schemas.microsoft.com/office/drawing/2014/main" id="{E8FBC559-60D0-5303-5FE8-C80005B83186}"/>
                </a:ext>
              </a:extLst>
            </p:cNvPr>
            <p:cNvSpPr/>
            <p:nvPr/>
          </p:nvSpPr>
          <p:spPr bwMode="auto">
            <a:xfrm>
              <a:off x="8389077" y="3497383"/>
              <a:ext cx="528277" cy="23446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1" name="Rectangle 20">
              <a:extLst>
                <a:ext uri="{FF2B5EF4-FFF2-40B4-BE49-F238E27FC236}">
                  <a16:creationId xmlns:a16="http://schemas.microsoft.com/office/drawing/2014/main" id="{EAA454E6-F735-35F9-14E0-6BF63F700C84}"/>
                </a:ext>
              </a:extLst>
            </p:cNvPr>
            <p:cNvSpPr/>
            <p:nvPr/>
          </p:nvSpPr>
          <p:spPr bwMode="auto">
            <a:xfrm>
              <a:off x="9659078" y="3497381"/>
              <a:ext cx="528277" cy="23446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2" name="Rectangle 21">
              <a:extLst>
                <a:ext uri="{FF2B5EF4-FFF2-40B4-BE49-F238E27FC236}">
                  <a16:creationId xmlns:a16="http://schemas.microsoft.com/office/drawing/2014/main" id="{BD85E4F0-B479-7498-43B1-C036926CA262}"/>
                </a:ext>
              </a:extLst>
            </p:cNvPr>
            <p:cNvSpPr/>
            <p:nvPr/>
          </p:nvSpPr>
          <p:spPr bwMode="auto">
            <a:xfrm>
              <a:off x="10866557" y="4109470"/>
              <a:ext cx="790089" cy="21883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3" name="Rectangle 22">
              <a:extLst>
                <a:ext uri="{FF2B5EF4-FFF2-40B4-BE49-F238E27FC236}">
                  <a16:creationId xmlns:a16="http://schemas.microsoft.com/office/drawing/2014/main" id="{C71D5C17-A200-3A55-1EF2-A23645F89283}"/>
                </a:ext>
              </a:extLst>
            </p:cNvPr>
            <p:cNvSpPr/>
            <p:nvPr/>
          </p:nvSpPr>
          <p:spPr bwMode="auto">
            <a:xfrm>
              <a:off x="10870465" y="4814276"/>
              <a:ext cx="790089" cy="21883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4" name="Rectangle 23">
              <a:extLst>
                <a:ext uri="{FF2B5EF4-FFF2-40B4-BE49-F238E27FC236}">
                  <a16:creationId xmlns:a16="http://schemas.microsoft.com/office/drawing/2014/main" id="{34AF48D9-5018-62DC-125C-616C4EFC86D6}"/>
                </a:ext>
              </a:extLst>
            </p:cNvPr>
            <p:cNvSpPr/>
            <p:nvPr/>
          </p:nvSpPr>
          <p:spPr bwMode="auto">
            <a:xfrm>
              <a:off x="10870464" y="5627076"/>
              <a:ext cx="790089" cy="21883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grpSp>
      <p:sp>
        <p:nvSpPr>
          <p:cNvPr id="7" name="TextBox 6">
            <a:hlinkClick r:id="rId6" action="ppaction://hlinksldjump"/>
            <a:extLst>
              <a:ext uri="{FF2B5EF4-FFF2-40B4-BE49-F238E27FC236}">
                <a16:creationId xmlns:a16="http://schemas.microsoft.com/office/drawing/2014/main" id="{2C6555A7-4F68-67C6-1750-B8396FDBCA22}"/>
              </a:ext>
            </a:extLst>
          </p:cNvPr>
          <p:cNvSpPr txBox="1"/>
          <p:nvPr/>
        </p:nvSpPr>
        <p:spPr>
          <a:xfrm>
            <a:off x="10125917" y="5910517"/>
            <a:ext cx="2066083" cy="584775"/>
          </a:xfrm>
          <a:prstGeom prst="rect">
            <a:avLst/>
          </a:prstGeom>
          <a:solidFill>
            <a:schemeClr val="accent6"/>
          </a:solidFill>
        </p:spPr>
        <p:txBody>
          <a:bodyPr wrap="square" rtlCol="0">
            <a:spAutoFit/>
          </a:bodyPr>
          <a:lstStyle/>
          <a:p>
            <a:pPr algn="ctr"/>
            <a:r>
              <a:rPr lang="en-US" sz="1600">
                <a:solidFill>
                  <a:schemeClr val="bg1"/>
                </a:solidFill>
              </a:rPr>
              <a:t>Return to Manage Account Tab slide</a:t>
            </a:r>
            <a:endParaRPr lang="en-US" sz="1600"/>
          </a:p>
        </p:txBody>
      </p:sp>
      <p:sp>
        <p:nvSpPr>
          <p:cNvPr id="9" name="TextBox 8">
            <a:hlinkClick r:id="rId7" action="ppaction://hlinksldjump"/>
            <a:extLst>
              <a:ext uri="{FF2B5EF4-FFF2-40B4-BE49-F238E27FC236}">
                <a16:creationId xmlns:a16="http://schemas.microsoft.com/office/drawing/2014/main" id="{FC3DFB6E-1680-6A34-AE0A-184016CAB967}"/>
              </a:ext>
            </a:extLst>
          </p:cNvPr>
          <p:cNvSpPr txBox="1"/>
          <p:nvPr/>
        </p:nvSpPr>
        <p:spPr>
          <a:xfrm>
            <a:off x="10125917" y="6515766"/>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spTree>
    <p:extLst>
      <p:ext uri="{BB962C8B-B14F-4D97-AF65-F5344CB8AC3E}">
        <p14:creationId xmlns:p14="http://schemas.microsoft.com/office/powerpoint/2010/main" val="33984742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9702AA-2C13-88BC-D526-85C3EC36B5B7}"/>
              </a:ext>
            </a:extLst>
          </p:cNvPr>
          <p:cNvSpPr>
            <a:spLocks noGrp="1"/>
          </p:cNvSpPr>
          <p:nvPr>
            <p:ph type="title"/>
          </p:nvPr>
        </p:nvSpPr>
        <p:spPr>
          <a:xfrm>
            <a:off x="229020" y="150288"/>
            <a:ext cx="7596319" cy="651733"/>
          </a:xfrm>
        </p:spPr>
        <p:txBody>
          <a:bodyPr/>
          <a:lstStyle/>
          <a:p>
            <a:pPr algn="l"/>
            <a:r>
              <a:rPr lang="en-US"/>
              <a:t>Discontinuance Of Hardcopy Postage Statements FRN</a:t>
            </a:r>
          </a:p>
        </p:txBody>
      </p:sp>
      <p:sp>
        <p:nvSpPr>
          <p:cNvPr id="11" name="TextBox 10">
            <a:extLst>
              <a:ext uri="{FF2B5EF4-FFF2-40B4-BE49-F238E27FC236}">
                <a16:creationId xmlns:a16="http://schemas.microsoft.com/office/drawing/2014/main" id="{7550A397-0578-D1F3-E2A4-15A57F269340}"/>
              </a:ext>
            </a:extLst>
          </p:cNvPr>
          <p:cNvSpPr txBox="1"/>
          <p:nvPr/>
        </p:nvSpPr>
        <p:spPr>
          <a:xfrm>
            <a:off x="229020" y="1755716"/>
            <a:ext cx="3187949" cy="3785652"/>
          </a:xfrm>
          <a:prstGeom prst="rect">
            <a:avLst/>
          </a:prstGeom>
          <a:noFill/>
          <a:ln w="38100">
            <a:noFill/>
          </a:ln>
        </p:spPr>
        <p:txBody>
          <a:bodyPr wrap="square">
            <a:spAutoFit/>
          </a:bodyPr>
          <a:lstStyle/>
          <a:p>
            <a:pPr marL="0" marR="0">
              <a:spcBef>
                <a:spcPts val="0"/>
              </a:spcBef>
              <a:spcAft>
                <a:spcPts val="0"/>
              </a:spcAft>
            </a:pPr>
            <a:r>
              <a:rPr lang="en-US" sz="2000">
                <a:effectLst/>
                <a:latin typeface="Arial" panose="020B0604020202020204" pitchFamily="34" charset="0"/>
                <a:ea typeface="Calibri" panose="020F0502020204030204" pitchFamily="34" charset="0"/>
              </a:rPr>
              <a:t>A Federal Register Notice (FRN) with the final ruling on the discontinuance of hardcopy postage statements was published April 25, 2023, effective January 28, 2024. </a:t>
            </a:r>
          </a:p>
          <a:p>
            <a:pPr marL="0" marR="0">
              <a:spcBef>
                <a:spcPts val="0"/>
              </a:spcBef>
              <a:spcAft>
                <a:spcPts val="0"/>
              </a:spcAft>
            </a:pPr>
            <a:endParaRPr lang="en-US" sz="2000" u="sng">
              <a:solidFill>
                <a:srgbClr val="0563C1"/>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marL="0" marR="0">
              <a:spcBef>
                <a:spcPts val="0"/>
              </a:spcBef>
              <a:spcAft>
                <a:spcPts val="0"/>
              </a:spcAft>
            </a:pPr>
            <a:endParaRPr lang="en-US" sz="2000" u="sng">
              <a:solidFill>
                <a:srgbClr val="0563C1"/>
              </a:solidFill>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marL="0" marR="0">
              <a:spcBef>
                <a:spcPts val="0"/>
              </a:spcBef>
              <a:spcAft>
                <a:spcPts val="0"/>
              </a:spcAft>
            </a:pPr>
            <a:r>
              <a:rPr lang="en-US" sz="2000" u="sng">
                <a:solidFill>
                  <a:srgbClr val="3448DC"/>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Federal Register: Hardcopy Postage Statements Discontinued</a:t>
            </a:r>
            <a:endParaRPr lang="en-US" sz="2800">
              <a:solidFill>
                <a:srgbClr val="3448DC"/>
              </a:solidFill>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AF686FDF-B76F-48EE-FC95-2EBFDCEDF3ED}"/>
              </a:ext>
            </a:extLst>
          </p:cNvPr>
          <p:cNvPicPr>
            <a:picLocks noChangeAspect="1"/>
          </p:cNvPicPr>
          <p:nvPr/>
        </p:nvPicPr>
        <p:blipFill>
          <a:blip r:embed="rId4"/>
          <a:stretch>
            <a:fillRect/>
          </a:stretch>
        </p:blipFill>
        <p:spPr>
          <a:xfrm>
            <a:off x="3738847" y="1485515"/>
            <a:ext cx="7929278" cy="5118463"/>
          </a:xfrm>
          <a:prstGeom prst="rect">
            <a:avLst/>
          </a:prstGeom>
          <a:ln>
            <a:noFill/>
          </a:ln>
          <a:effectLst>
            <a:outerShdw blurRad="292100" dist="139700" dir="2700000" algn="tl" rotWithShape="0">
              <a:srgbClr val="333333">
                <a:alpha val="65000"/>
              </a:srgbClr>
            </a:outerShdw>
          </a:effectLst>
        </p:spPr>
      </p:pic>
      <p:sp>
        <p:nvSpPr>
          <p:cNvPr id="5" name="TextBox 4">
            <a:hlinkClick r:id="rId5" action="ppaction://hlinksldjump"/>
            <a:extLst>
              <a:ext uri="{FF2B5EF4-FFF2-40B4-BE49-F238E27FC236}">
                <a16:creationId xmlns:a16="http://schemas.microsoft.com/office/drawing/2014/main" id="{F09BEAF2-D6B4-5498-B3A1-0FBC6F0DB8A8}"/>
              </a:ext>
            </a:extLst>
          </p:cNvPr>
          <p:cNvSpPr txBox="1"/>
          <p:nvPr/>
        </p:nvSpPr>
        <p:spPr>
          <a:xfrm>
            <a:off x="10125917" y="6488668"/>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spTree>
    <p:extLst>
      <p:ext uri="{BB962C8B-B14F-4D97-AF65-F5344CB8AC3E}">
        <p14:creationId xmlns:p14="http://schemas.microsoft.com/office/powerpoint/2010/main" val="8502363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E07BAE-23AA-45CB-8BEF-B5806264A041}"/>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20</a:t>
            </a:fld>
            <a:endParaRPr lang="en-US">
              <a:solidFill>
                <a:prstClr val="black">
                  <a:tint val="75000"/>
                </a:prstClr>
              </a:solidFill>
            </a:endParaRPr>
          </a:p>
        </p:txBody>
      </p:sp>
      <p:sp>
        <p:nvSpPr>
          <p:cNvPr id="3" name="Title 2">
            <a:extLst>
              <a:ext uri="{FF2B5EF4-FFF2-40B4-BE49-F238E27FC236}">
                <a16:creationId xmlns:a16="http://schemas.microsoft.com/office/drawing/2014/main" id="{CB1DC517-B5B4-42CD-9B36-0B79AB6C9C70}"/>
              </a:ext>
            </a:extLst>
          </p:cNvPr>
          <p:cNvSpPr>
            <a:spLocks noGrp="1"/>
          </p:cNvSpPr>
          <p:nvPr>
            <p:ph type="title"/>
          </p:nvPr>
        </p:nvSpPr>
        <p:spPr>
          <a:xfrm>
            <a:off x="80210" y="1"/>
            <a:ext cx="5593606" cy="874452"/>
          </a:xfrm>
        </p:spPr>
        <p:txBody>
          <a:bodyPr/>
          <a:lstStyle/>
          <a:p>
            <a:pPr algn="l"/>
            <a:r>
              <a:rPr lang="en-US"/>
              <a:t>Add a CRID to a BCG Account </a:t>
            </a:r>
          </a:p>
        </p:txBody>
      </p:sp>
      <p:sp>
        <p:nvSpPr>
          <p:cNvPr id="5" name="TextBox 4">
            <a:extLst>
              <a:ext uri="{FF2B5EF4-FFF2-40B4-BE49-F238E27FC236}">
                <a16:creationId xmlns:a16="http://schemas.microsoft.com/office/drawing/2014/main" id="{79DC37D4-7776-4808-9CC4-02794D2087B2}"/>
              </a:ext>
            </a:extLst>
          </p:cNvPr>
          <p:cNvSpPr txBox="1"/>
          <p:nvPr/>
        </p:nvSpPr>
        <p:spPr>
          <a:xfrm>
            <a:off x="308099" y="3429000"/>
            <a:ext cx="4994396" cy="3046988"/>
          </a:xfrm>
          <a:prstGeom prst="rect">
            <a:avLst/>
          </a:prstGeom>
          <a:noFill/>
        </p:spPr>
        <p:txBody>
          <a:bodyPr wrap="square" rtlCol="0">
            <a:spAutoFit/>
          </a:bodyPr>
          <a:lstStyle/>
          <a:p>
            <a:pPr marL="457200" indent="-457200">
              <a:buFont typeface="+mj-lt"/>
              <a:buAutoNum type="arabicPeriod"/>
            </a:pPr>
            <a:r>
              <a:rPr lang="en-US" sz="2400">
                <a:latin typeface="Calibri" panose="020F0502020204030204" pitchFamily="34" charset="0"/>
                <a:cs typeface="Calibri" panose="020F0502020204030204" pitchFamily="34" charset="0"/>
              </a:rPr>
              <a:t>Add a location using your CRID. </a:t>
            </a:r>
          </a:p>
          <a:p>
            <a:pPr marL="914400" lvl="1" indent="-457200">
              <a:buFont typeface="+mj-lt"/>
              <a:buAutoNum type="alphaUcPeriod"/>
            </a:pPr>
            <a:r>
              <a:rPr lang="en-US" sz="2400">
                <a:latin typeface="Calibri" panose="020F0502020204030204" pitchFamily="34" charset="0"/>
                <a:cs typeface="Calibri" panose="020F0502020204030204" pitchFamily="34" charset="0"/>
              </a:rPr>
              <a:t>Enter your CRID and select Continue</a:t>
            </a:r>
          </a:p>
          <a:p>
            <a:pPr marL="914400" lvl="1" indent="-457200">
              <a:buFont typeface="+mj-lt"/>
              <a:buAutoNum type="alphaUcPeriod"/>
            </a:pPr>
            <a:r>
              <a:rPr lang="en-US" sz="2400">
                <a:latin typeface="Calibri" panose="020F0502020204030204" pitchFamily="34" charset="0"/>
                <a:cs typeface="Calibri" panose="020F0502020204030204" pitchFamily="34" charset="0"/>
              </a:rPr>
              <a:t>Confirm Add Location</a:t>
            </a:r>
          </a:p>
          <a:p>
            <a:pPr marL="914400" lvl="1" indent="-457200">
              <a:buFont typeface="+mj-lt"/>
              <a:buAutoNum type="alphaUcPeriod"/>
            </a:pPr>
            <a:r>
              <a:rPr lang="en-US" sz="2400">
                <a:latin typeface="Calibri" panose="020F0502020204030204" pitchFamily="34" charset="0"/>
                <a:cs typeface="Calibri" panose="020F0502020204030204" pitchFamily="34" charset="0"/>
              </a:rPr>
              <a:t>Select Services and agree to become the BSA</a:t>
            </a:r>
          </a:p>
          <a:p>
            <a:pPr marL="914400" lvl="1" indent="-457200">
              <a:buFont typeface="+mj-lt"/>
              <a:buAutoNum type="alphaUcPeriod"/>
            </a:pPr>
            <a:r>
              <a:rPr lang="en-US" sz="2400">
                <a:latin typeface="Calibri" panose="020F0502020204030204" pitchFamily="34" charset="0"/>
                <a:cs typeface="Calibri" panose="020F0502020204030204" pitchFamily="34" charset="0"/>
              </a:rPr>
              <a:t>Verify and Confirm</a:t>
            </a:r>
          </a:p>
          <a:p>
            <a:pPr marL="457200" indent="-457200">
              <a:buFont typeface="+mj-lt"/>
              <a:buAutoNum type="arabicPeriod"/>
            </a:pPr>
            <a:endParaRPr lang="en-US" sz="240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170531FD-56EF-4A5F-98F5-9FD9B7255475}"/>
              </a:ext>
            </a:extLst>
          </p:cNvPr>
          <p:cNvSpPr/>
          <p:nvPr/>
        </p:nvSpPr>
        <p:spPr bwMode="auto">
          <a:xfrm>
            <a:off x="8111220" y="5715001"/>
            <a:ext cx="346980" cy="1523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7" name="Rectangle 16">
            <a:extLst>
              <a:ext uri="{FF2B5EF4-FFF2-40B4-BE49-F238E27FC236}">
                <a16:creationId xmlns:a16="http://schemas.microsoft.com/office/drawing/2014/main" id="{C1752D67-6508-4754-96F7-03AF1B3E806C}"/>
              </a:ext>
            </a:extLst>
          </p:cNvPr>
          <p:cNvSpPr/>
          <p:nvPr/>
        </p:nvSpPr>
        <p:spPr bwMode="auto">
          <a:xfrm>
            <a:off x="8111220" y="4343400"/>
            <a:ext cx="423180" cy="2462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3" name="Picture 12">
            <a:extLst>
              <a:ext uri="{FF2B5EF4-FFF2-40B4-BE49-F238E27FC236}">
                <a16:creationId xmlns:a16="http://schemas.microsoft.com/office/drawing/2014/main" id="{A0AF2055-BE3F-9C32-9BFA-A24E24E29B7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2255" y="1258784"/>
            <a:ext cx="2041764" cy="1979079"/>
          </a:xfrm>
          <a:prstGeom prst="rect">
            <a:avLst/>
          </a:prstGeom>
        </p:spPr>
      </p:pic>
      <p:sp>
        <p:nvSpPr>
          <p:cNvPr id="21" name="TextBox 20">
            <a:extLst>
              <a:ext uri="{FF2B5EF4-FFF2-40B4-BE49-F238E27FC236}">
                <a16:creationId xmlns:a16="http://schemas.microsoft.com/office/drawing/2014/main" id="{168DC159-BD33-E51F-D329-10C97BE71E59}"/>
              </a:ext>
            </a:extLst>
          </p:cNvPr>
          <p:cNvSpPr txBox="1"/>
          <p:nvPr/>
        </p:nvSpPr>
        <p:spPr>
          <a:xfrm>
            <a:off x="1812623" y="1661584"/>
            <a:ext cx="2731325" cy="1477328"/>
          </a:xfrm>
          <a:prstGeom prst="rect">
            <a:avLst/>
          </a:prstGeom>
          <a:noFill/>
        </p:spPr>
        <p:txBody>
          <a:bodyPr wrap="square" rtlCol="0">
            <a:spAutoFit/>
          </a:bodyPr>
          <a:lstStyle/>
          <a:p>
            <a:r>
              <a:rPr lang="en-US" sz="2400">
                <a:latin typeface="Calibri" panose="020F0502020204030204" pitchFamily="34" charset="0"/>
                <a:cs typeface="Calibri" panose="020F0502020204030204" pitchFamily="34" charset="0"/>
              </a:rPr>
              <a:t>After logging in to your account, go to Manage Profile.</a:t>
            </a:r>
          </a:p>
          <a:p>
            <a:endParaRPr lang="en-US"/>
          </a:p>
        </p:txBody>
      </p:sp>
      <p:sp>
        <p:nvSpPr>
          <p:cNvPr id="1032" name="Rectangle: Rounded Corners 1031">
            <a:extLst>
              <a:ext uri="{FF2B5EF4-FFF2-40B4-BE49-F238E27FC236}">
                <a16:creationId xmlns:a16="http://schemas.microsoft.com/office/drawing/2014/main" id="{46BB7537-F71B-DBF0-2C9D-064BD4706ED0}"/>
              </a:ext>
            </a:extLst>
          </p:cNvPr>
          <p:cNvSpPr/>
          <p:nvPr/>
        </p:nvSpPr>
        <p:spPr bwMode="auto">
          <a:xfrm>
            <a:off x="0" y="1065590"/>
            <a:ext cx="4845132" cy="2172273"/>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024" name="Picture 1023">
            <a:extLst>
              <a:ext uri="{FF2B5EF4-FFF2-40B4-BE49-F238E27FC236}">
                <a16:creationId xmlns:a16="http://schemas.microsoft.com/office/drawing/2014/main" id="{98755E47-46B9-ECE1-C3D4-A12F8538256C}"/>
              </a:ext>
            </a:extLst>
          </p:cNvPr>
          <p:cNvPicPr>
            <a:picLocks noChangeAspect="1"/>
          </p:cNvPicPr>
          <p:nvPr/>
        </p:nvPicPr>
        <p:blipFill>
          <a:blip r:embed="rId4"/>
          <a:stretch>
            <a:fillRect/>
          </a:stretch>
        </p:blipFill>
        <p:spPr>
          <a:xfrm>
            <a:off x="4962322" y="1258784"/>
            <a:ext cx="6745584" cy="5497068"/>
          </a:xfrm>
          <a:prstGeom prst="rect">
            <a:avLst/>
          </a:prstGeom>
        </p:spPr>
      </p:pic>
      <p:sp>
        <p:nvSpPr>
          <p:cNvPr id="4" name="TextBox 3">
            <a:hlinkClick r:id="rId5" action="ppaction://hlinksldjump"/>
            <a:extLst>
              <a:ext uri="{FF2B5EF4-FFF2-40B4-BE49-F238E27FC236}">
                <a16:creationId xmlns:a16="http://schemas.microsoft.com/office/drawing/2014/main" id="{60C2A6D4-ACB4-B551-96F1-2370AEF24715}"/>
              </a:ext>
            </a:extLst>
          </p:cNvPr>
          <p:cNvSpPr txBox="1"/>
          <p:nvPr/>
        </p:nvSpPr>
        <p:spPr>
          <a:xfrm>
            <a:off x="10125917" y="6488668"/>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spTree>
    <p:extLst>
      <p:ext uri="{BB962C8B-B14F-4D97-AF65-F5344CB8AC3E}">
        <p14:creationId xmlns:p14="http://schemas.microsoft.com/office/powerpoint/2010/main" val="37250805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E07BAE-23AA-45CB-8BEF-B5806264A041}"/>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21</a:t>
            </a:fld>
            <a:endParaRPr lang="en-US">
              <a:solidFill>
                <a:prstClr val="black">
                  <a:tint val="75000"/>
                </a:prstClr>
              </a:solidFill>
            </a:endParaRPr>
          </a:p>
        </p:txBody>
      </p:sp>
      <p:sp>
        <p:nvSpPr>
          <p:cNvPr id="3" name="Title 2">
            <a:extLst>
              <a:ext uri="{FF2B5EF4-FFF2-40B4-BE49-F238E27FC236}">
                <a16:creationId xmlns:a16="http://schemas.microsoft.com/office/drawing/2014/main" id="{CB1DC517-B5B4-42CD-9B36-0B79AB6C9C70}"/>
              </a:ext>
            </a:extLst>
          </p:cNvPr>
          <p:cNvSpPr>
            <a:spLocks noGrp="1"/>
          </p:cNvSpPr>
          <p:nvPr>
            <p:ph type="title"/>
          </p:nvPr>
        </p:nvSpPr>
        <p:spPr>
          <a:xfrm>
            <a:off x="80210" y="1"/>
            <a:ext cx="5487671" cy="874452"/>
          </a:xfrm>
        </p:spPr>
        <p:txBody>
          <a:bodyPr/>
          <a:lstStyle/>
          <a:p>
            <a:pPr algn="l"/>
            <a:r>
              <a:rPr lang="en-US"/>
              <a:t>Add a CRID to a BCG Account </a:t>
            </a:r>
          </a:p>
        </p:txBody>
      </p:sp>
      <p:sp>
        <p:nvSpPr>
          <p:cNvPr id="5" name="TextBox 4">
            <a:extLst>
              <a:ext uri="{FF2B5EF4-FFF2-40B4-BE49-F238E27FC236}">
                <a16:creationId xmlns:a16="http://schemas.microsoft.com/office/drawing/2014/main" id="{79DC37D4-7776-4808-9CC4-02794D2087B2}"/>
              </a:ext>
            </a:extLst>
          </p:cNvPr>
          <p:cNvSpPr txBox="1"/>
          <p:nvPr/>
        </p:nvSpPr>
        <p:spPr>
          <a:xfrm>
            <a:off x="290170" y="3108130"/>
            <a:ext cx="4994396" cy="3046988"/>
          </a:xfrm>
          <a:prstGeom prst="rect">
            <a:avLst/>
          </a:prstGeom>
          <a:noFill/>
        </p:spPr>
        <p:txBody>
          <a:bodyPr wrap="square" rtlCol="0">
            <a:spAutoFit/>
          </a:bodyPr>
          <a:lstStyle/>
          <a:p>
            <a:pPr marL="457200" indent="-457200">
              <a:buFont typeface="+mj-lt"/>
              <a:buAutoNum type="arabicPeriod"/>
            </a:pPr>
            <a:r>
              <a:rPr lang="en-US" sz="2400">
                <a:solidFill>
                  <a:schemeClr val="bg1"/>
                </a:solidFill>
                <a:latin typeface="Calibri" panose="020F0502020204030204" pitchFamily="34" charset="0"/>
                <a:cs typeface="Calibri" panose="020F0502020204030204" pitchFamily="34" charset="0"/>
              </a:rPr>
              <a:t>.</a:t>
            </a:r>
          </a:p>
          <a:p>
            <a:pPr marL="457200" indent="-457200">
              <a:buFont typeface="+mj-lt"/>
              <a:buAutoNum type="arabicPeriod"/>
            </a:pPr>
            <a:r>
              <a:rPr lang="en-US" sz="2400">
                <a:latin typeface="Calibri" panose="020F0502020204030204" pitchFamily="34" charset="0"/>
                <a:cs typeface="Calibri" panose="020F0502020204030204" pitchFamily="34" charset="0"/>
              </a:rPr>
              <a:t>Under User Details, click Edit.</a:t>
            </a:r>
          </a:p>
          <a:p>
            <a:pPr marL="457200" indent="-457200">
              <a:buFont typeface="+mj-lt"/>
              <a:buAutoNum type="arabicPeriod"/>
            </a:pPr>
            <a:r>
              <a:rPr lang="en-US" sz="2400">
                <a:latin typeface="Calibri" panose="020F0502020204030204" pitchFamily="34" charset="0"/>
                <a:cs typeface="Calibri" panose="020F0502020204030204" pitchFamily="34" charset="0"/>
              </a:rPr>
              <a:t>Scroll down and select Change Home Location. </a:t>
            </a:r>
          </a:p>
          <a:p>
            <a:pPr marL="457200" indent="-457200">
              <a:buFont typeface="+mj-lt"/>
              <a:buAutoNum type="arabicPeriod"/>
            </a:pPr>
            <a:r>
              <a:rPr lang="en-US" sz="2400">
                <a:latin typeface="Calibri" panose="020F0502020204030204" pitchFamily="34" charset="0"/>
                <a:cs typeface="Calibri" panose="020F0502020204030204" pitchFamily="34" charset="0"/>
              </a:rPr>
              <a:t>Select your active CRID and Continue.</a:t>
            </a:r>
          </a:p>
          <a:p>
            <a:r>
              <a:rPr lang="en-US" sz="2400">
                <a:latin typeface="Calibri" panose="020F0502020204030204" pitchFamily="34" charset="0"/>
                <a:cs typeface="Calibri" panose="020F0502020204030204" pitchFamily="34" charset="0"/>
              </a:rPr>
              <a:t> </a:t>
            </a:r>
          </a:p>
          <a:p>
            <a:pPr marL="457200" indent="-457200">
              <a:buFont typeface="+mj-lt"/>
              <a:buAutoNum type="arabicPeriod"/>
            </a:pPr>
            <a:endParaRPr lang="en-US" sz="240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170531FD-56EF-4A5F-98F5-9FD9B7255475}"/>
              </a:ext>
            </a:extLst>
          </p:cNvPr>
          <p:cNvSpPr/>
          <p:nvPr/>
        </p:nvSpPr>
        <p:spPr bwMode="auto">
          <a:xfrm>
            <a:off x="8111220" y="5715001"/>
            <a:ext cx="346980" cy="1523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7" name="Rectangle 16">
            <a:extLst>
              <a:ext uri="{FF2B5EF4-FFF2-40B4-BE49-F238E27FC236}">
                <a16:creationId xmlns:a16="http://schemas.microsoft.com/office/drawing/2014/main" id="{C1752D67-6508-4754-96F7-03AF1B3E806C}"/>
              </a:ext>
            </a:extLst>
          </p:cNvPr>
          <p:cNvSpPr/>
          <p:nvPr/>
        </p:nvSpPr>
        <p:spPr bwMode="auto">
          <a:xfrm>
            <a:off x="8111220" y="4343400"/>
            <a:ext cx="423180" cy="2462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3" name="Picture 12">
            <a:extLst>
              <a:ext uri="{FF2B5EF4-FFF2-40B4-BE49-F238E27FC236}">
                <a16:creationId xmlns:a16="http://schemas.microsoft.com/office/drawing/2014/main" id="{A0AF2055-BE3F-9C32-9BFA-A24E24E29B7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2255" y="1258784"/>
            <a:ext cx="2041764" cy="1979079"/>
          </a:xfrm>
          <a:prstGeom prst="rect">
            <a:avLst/>
          </a:prstGeom>
        </p:spPr>
      </p:pic>
      <p:sp>
        <p:nvSpPr>
          <p:cNvPr id="21" name="TextBox 20">
            <a:extLst>
              <a:ext uri="{FF2B5EF4-FFF2-40B4-BE49-F238E27FC236}">
                <a16:creationId xmlns:a16="http://schemas.microsoft.com/office/drawing/2014/main" id="{168DC159-BD33-E51F-D329-10C97BE71E59}"/>
              </a:ext>
            </a:extLst>
          </p:cNvPr>
          <p:cNvSpPr txBox="1"/>
          <p:nvPr/>
        </p:nvSpPr>
        <p:spPr>
          <a:xfrm>
            <a:off x="1812623" y="1661584"/>
            <a:ext cx="2731325" cy="1107996"/>
          </a:xfrm>
          <a:prstGeom prst="rect">
            <a:avLst/>
          </a:prstGeom>
          <a:noFill/>
        </p:spPr>
        <p:txBody>
          <a:bodyPr wrap="square" rtlCol="0">
            <a:spAutoFit/>
          </a:bodyPr>
          <a:lstStyle/>
          <a:p>
            <a:r>
              <a:rPr lang="en-US" sz="2400">
                <a:latin typeface="Calibri" panose="020F0502020204030204" pitchFamily="34" charset="0"/>
                <a:cs typeface="Calibri" panose="020F0502020204030204" pitchFamily="34" charset="0"/>
              </a:rPr>
              <a:t>Return to Manage Profile.</a:t>
            </a:r>
          </a:p>
          <a:p>
            <a:endParaRPr lang="en-US"/>
          </a:p>
        </p:txBody>
      </p:sp>
      <p:sp>
        <p:nvSpPr>
          <p:cNvPr id="6" name="TextBox 5">
            <a:hlinkClick r:id="rId4" action="ppaction://hlinksldjump"/>
            <a:extLst>
              <a:ext uri="{FF2B5EF4-FFF2-40B4-BE49-F238E27FC236}">
                <a16:creationId xmlns:a16="http://schemas.microsoft.com/office/drawing/2014/main" id="{28B7B343-68E6-1787-622F-F62E2944B15E}"/>
              </a:ext>
            </a:extLst>
          </p:cNvPr>
          <p:cNvSpPr txBox="1"/>
          <p:nvPr/>
        </p:nvSpPr>
        <p:spPr>
          <a:xfrm>
            <a:off x="10125917" y="6477000"/>
            <a:ext cx="2066083" cy="369332"/>
          </a:xfrm>
          <a:prstGeom prst="rect">
            <a:avLst/>
          </a:prstGeom>
          <a:solidFill>
            <a:schemeClr val="accent6"/>
          </a:solidFill>
        </p:spPr>
        <p:txBody>
          <a:bodyPr wrap="square" rtlCol="0">
            <a:spAutoFit/>
          </a:bodyPr>
          <a:lstStyle/>
          <a:p>
            <a:pPr algn="ctr"/>
            <a:r>
              <a:rPr lang="en-US" dirty="0">
                <a:solidFill>
                  <a:schemeClr val="bg1"/>
                </a:solidFill>
              </a:rPr>
              <a:t>Continue</a:t>
            </a:r>
            <a:r>
              <a:rPr lang="en-US" dirty="0"/>
              <a:t> </a:t>
            </a:r>
          </a:p>
        </p:txBody>
      </p:sp>
      <p:sp>
        <p:nvSpPr>
          <p:cNvPr id="1032" name="Rectangle: Rounded Corners 1031">
            <a:extLst>
              <a:ext uri="{FF2B5EF4-FFF2-40B4-BE49-F238E27FC236}">
                <a16:creationId xmlns:a16="http://schemas.microsoft.com/office/drawing/2014/main" id="{46BB7537-F71B-DBF0-2C9D-064BD4706ED0}"/>
              </a:ext>
            </a:extLst>
          </p:cNvPr>
          <p:cNvSpPr/>
          <p:nvPr/>
        </p:nvSpPr>
        <p:spPr bwMode="auto">
          <a:xfrm>
            <a:off x="0" y="1065590"/>
            <a:ext cx="4845132" cy="2172273"/>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7" name="Picture 6">
            <a:extLst>
              <a:ext uri="{FF2B5EF4-FFF2-40B4-BE49-F238E27FC236}">
                <a16:creationId xmlns:a16="http://schemas.microsoft.com/office/drawing/2014/main" id="{208B3E08-A66B-A5A3-E06D-5085A1C832E6}"/>
              </a:ext>
            </a:extLst>
          </p:cNvPr>
          <p:cNvPicPr>
            <a:picLocks noChangeAspect="1"/>
          </p:cNvPicPr>
          <p:nvPr/>
        </p:nvPicPr>
        <p:blipFill>
          <a:blip r:embed="rId5"/>
          <a:stretch>
            <a:fillRect/>
          </a:stretch>
        </p:blipFill>
        <p:spPr>
          <a:xfrm>
            <a:off x="5140154" y="1745305"/>
            <a:ext cx="6636091" cy="812842"/>
          </a:xfrm>
          <a:prstGeom prst="rect">
            <a:avLst/>
          </a:prstGeom>
        </p:spPr>
      </p:pic>
      <p:pic>
        <p:nvPicPr>
          <p:cNvPr id="9" name="Picture 8">
            <a:extLst>
              <a:ext uri="{FF2B5EF4-FFF2-40B4-BE49-F238E27FC236}">
                <a16:creationId xmlns:a16="http://schemas.microsoft.com/office/drawing/2014/main" id="{8F4DF89F-775B-CCFC-E2AA-4FFAE512EF9C}"/>
              </a:ext>
            </a:extLst>
          </p:cNvPr>
          <p:cNvPicPr>
            <a:picLocks noChangeAspect="1"/>
          </p:cNvPicPr>
          <p:nvPr/>
        </p:nvPicPr>
        <p:blipFill>
          <a:blip r:embed="rId6"/>
          <a:stretch>
            <a:fillRect/>
          </a:stretch>
        </p:blipFill>
        <p:spPr>
          <a:xfrm>
            <a:off x="5164307" y="2860179"/>
            <a:ext cx="6445581" cy="895396"/>
          </a:xfrm>
          <a:prstGeom prst="rect">
            <a:avLst/>
          </a:prstGeom>
        </p:spPr>
      </p:pic>
      <p:pic>
        <p:nvPicPr>
          <p:cNvPr id="15" name="Picture 14">
            <a:extLst>
              <a:ext uri="{FF2B5EF4-FFF2-40B4-BE49-F238E27FC236}">
                <a16:creationId xmlns:a16="http://schemas.microsoft.com/office/drawing/2014/main" id="{254DEF4D-5457-1EDA-D440-43D44B970EF8}"/>
              </a:ext>
            </a:extLst>
          </p:cNvPr>
          <p:cNvPicPr>
            <a:picLocks noChangeAspect="1"/>
          </p:cNvPicPr>
          <p:nvPr/>
        </p:nvPicPr>
        <p:blipFill>
          <a:blip r:embed="rId7"/>
          <a:stretch>
            <a:fillRect/>
          </a:stretch>
        </p:blipFill>
        <p:spPr>
          <a:xfrm>
            <a:off x="6626130" y="4017169"/>
            <a:ext cx="3664138" cy="2057506"/>
          </a:xfrm>
          <a:prstGeom prst="rect">
            <a:avLst/>
          </a:prstGeom>
        </p:spPr>
      </p:pic>
      <p:pic>
        <p:nvPicPr>
          <p:cNvPr id="20" name="Picture 19">
            <a:extLst>
              <a:ext uri="{FF2B5EF4-FFF2-40B4-BE49-F238E27FC236}">
                <a16:creationId xmlns:a16="http://schemas.microsoft.com/office/drawing/2014/main" id="{D7667818-D9FA-4FA5-A171-D8FF06CA952B}"/>
              </a:ext>
            </a:extLst>
          </p:cNvPr>
          <p:cNvPicPr>
            <a:picLocks noChangeAspect="1"/>
          </p:cNvPicPr>
          <p:nvPr/>
        </p:nvPicPr>
        <p:blipFill>
          <a:blip r:embed="rId8"/>
          <a:stretch>
            <a:fillRect/>
          </a:stretch>
        </p:blipFill>
        <p:spPr>
          <a:xfrm>
            <a:off x="5140154" y="1383172"/>
            <a:ext cx="895475" cy="238158"/>
          </a:xfrm>
          <a:prstGeom prst="rect">
            <a:avLst/>
          </a:prstGeom>
        </p:spPr>
      </p:pic>
    </p:spTree>
    <p:extLst>
      <p:ext uri="{BB962C8B-B14F-4D97-AF65-F5344CB8AC3E}">
        <p14:creationId xmlns:p14="http://schemas.microsoft.com/office/powerpoint/2010/main" val="33774420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E07BAE-23AA-45CB-8BEF-B5806264A041}"/>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22</a:t>
            </a:fld>
            <a:endParaRPr lang="en-US">
              <a:solidFill>
                <a:prstClr val="black">
                  <a:tint val="75000"/>
                </a:prstClr>
              </a:solidFill>
            </a:endParaRPr>
          </a:p>
        </p:txBody>
      </p:sp>
      <p:sp>
        <p:nvSpPr>
          <p:cNvPr id="3" name="Title 2">
            <a:extLst>
              <a:ext uri="{FF2B5EF4-FFF2-40B4-BE49-F238E27FC236}">
                <a16:creationId xmlns:a16="http://schemas.microsoft.com/office/drawing/2014/main" id="{CB1DC517-B5B4-42CD-9B36-0B79AB6C9C70}"/>
              </a:ext>
            </a:extLst>
          </p:cNvPr>
          <p:cNvSpPr>
            <a:spLocks noGrp="1"/>
          </p:cNvSpPr>
          <p:nvPr>
            <p:ph type="title"/>
          </p:nvPr>
        </p:nvSpPr>
        <p:spPr>
          <a:xfrm>
            <a:off x="80210" y="1"/>
            <a:ext cx="3920221" cy="874452"/>
          </a:xfrm>
        </p:spPr>
        <p:txBody>
          <a:bodyPr/>
          <a:lstStyle/>
          <a:p>
            <a:pPr algn="l"/>
            <a:r>
              <a:rPr lang="en-US"/>
              <a:t>Manage Locations</a:t>
            </a:r>
          </a:p>
        </p:txBody>
      </p:sp>
      <p:sp>
        <p:nvSpPr>
          <p:cNvPr id="10" name="Rectangle 9">
            <a:extLst>
              <a:ext uri="{FF2B5EF4-FFF2-40B4-BE49-F238E27FC236}">
                <a16:creationId xmlns:a16="http://schemas.microsoft.com/office/drawing/2014/main" id="{170531FD-56EF-4A5F-98F5-9FD9B7255475}"/>
              </a:ext>
            </a:extLst>
          </p:cNvPr>
          <p:cNvSpPr/>
          <p:nvPr/>
        </p:nvSpPr>
        <p:spPr bwMode="auto">
          <a:xfrm>
            <a:off x="7113693" y="5447985"/>
            <a:ext cx="329123" cy="14494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7" name="Rectangle 16">
            <a:extLst>
              <a:ext uri="{FF2B5EF4-FFF2-40B4-BE49-F238E27FC236}">
                <a16:creationId xmlns:a16="http://schemas.microsoft.com/office/drawing/2014/main" id="{C1752D67-6508-4754-96F7-03AF1B3E806C}"/>
              </a:ext>
            </a:extLst>
          </p:cNvPr>
          <p:cNvSpPr/>
          <p:nvPr/>
        </p:nvSpPr>
        <p:spPr bwMode="auto">
          <a:xfrm>
            <a:off x="7113693" y="4076384"/>
            <a:ext cx="401402" cy="2341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7" name="TextBox 6">
            <a:hlinkClick r:id="rId3" action="ppaction://hlinksldjump"/>
            <a:extLst>
              <a:ext uri="{FF2B5EF4-FFF2-40B4-BE49-F238E27FC236}">
                <a16:creationId xmlns:a16="http://schemas.microsoft.com/office/drawing/2014/main" id="{85FAF7AB-0093-2B94-5DAA-FF08189B89F1}"/>
              </a:ext>
            </a:extLst>
          </p:cNvPr>
          <p:cNvSpPr txBox="1"/>
          <p:nvPr/>
        </p:nvSpPr>
        <p:spPr>
          <a:xfrm>
            <a:off x="10125917" y="5843055"/>
            <a:ext cx="2066083" cy="584775"/>
          </a:xfrm>
          <a:prstGeom prst="rect">
            <a:avLst/>
          </a:prstGeom>
          <a:solidFill>
            <a:schemeClr val="accent6"/>
          </a:solidFill>
        </p:spPr>
        <p:txBody>
          <a:bodyPr wrap="square" rtlCol="0">
            <a:spAutoFit/>
          </a:bodyPr>
          <a:lstStyle/>
          <a:p>
            <a:pPr algn="ctr"/>
            <a:r>
              <a:rPr lang="en-US" sz="1600">
                <a:solidFill>
                  <a:schemeClr val="bg1"/>
                </a:solidFill>
              </a:rPr>
              <a:t>Return to Manage Account Tab slide</a:t>
            </a:r>
            <a:endParaRPr lang="en-US" sz="1600"/>
          </a:p>
        </p:txBody>
      </p:sp>
      <p:sp>
        <p:nvSpPr>
          <p:cNvPr id="8" name="TextBox 7">
            <a:hlinkClick r:id="rId4" action="ppaction://hlinksldjump"/>
            <a:extLst>
              <a:ext uri="{FF2B5EF4-FFF2-40B4-BE49-F238E27FC236}">
                <a16:creationId xmlns:a16="http://schemas.microsoft.com/office/drawing/2014/main" id="{DBDEDDA1-9DC5-984B-09C6-1FA3C4C6BF6F}"/>
              </a:ext>
            </a:extLst>
          </p:cNvPr>
          <p:cNvSpPr txBox="1"/>
          <p:nvPr/>
        </p:nvSpPr>
        <p:spPr>
          <a:xfrm>
            <a:off x="10125917" y="6477000"/>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pic>
        <p:nvPicPr>
          <p:cNvPr id="6" name="Picture 5">
            <a:extLst>
              <a:ext uri="{FF2B5EF4-FFF2-40B4-BE49-F238E27FC236}">
                <a16:creationId xmlns:a16="http://schemas.microsoft.com/office/drawing/2014/main" id="{A7304F81-4CB0-C2F0-F3C2-6C3A66129CE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086019" y="1102906"/>
            <a:ext cx="7222690" cy="4652188"/>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228C0C56-AC82-1D87-6386-B0F00ABF4D6C}"/>
              </a:ext>
            </a:extLst>
          </p:cNvPr>
          <p:cNvSpPr txBox="1"/>
          <p:nvPr/>
        </p:nvSpPr>
        <p:spPr>
          <a:xfrm>
            <a:off x="199025" y="1676400"/>
            <a:ext cx="2708113" cy="4708981"/>
          </a:xfrm>
          <a:prstGeom prst="rect">
            <a:avLst/>
          </a:prstGeom>
          <a:noFill/>
        </p:spPr>
        <p:txBody>
          <a:bodyPr wrap="square" rtlCol="0">
            <a:spAutoFit/>
          </a:bodyPr>
          <a:lstStyle/>
          <a:p>
            <a:pPr marL="457200" indent="-457200">
              <a:buFont typeface="+mj-lt"/>
              <a:buAutoNum type="arabicPeriod"/>
            </a:pPr>
            <a:r>
              <a:rPr lang="en-US" sz="2000"/>
              <a:t>Allows for additional business locations to be added to BCG.</a:t>
            </a:r>
          </a:p>
          <a:p>
            <a:pPr marL="457200" indent="-457200">
              <a:buFont typeface="+mj-lt"/>
              <a:buAutoNum type="arabicPeriod"/>
            </a:pPr>
            <a:endParaRPr lang="en-US" sz="2000"/>
          </a:p>
          <a:p>
            <a:pPr marL="457200" indent="-457200">
              <a:buFont typeface="+mj-lt"/>
              <a:buAutoNum type="arabicPeriod"/>
            </a:pPr>
            <a:r>
              <a:rPr lang="en-US" sz="2000"/>
              <a:t>BSA can also edit a business affiliation address or MSP designation.</a:t>
            </a:r>
          </a:p>
          <a:p>
            <a:pPr marL="457200" indent="-457200">
              <a:buFont typeface="+mj-lt"/>
              <a:buAutoNum type="arabicPeriod"/>
            </a:pPr>
            <a:endParaRPr lang="en-US" sz="2000"/>
          </a:p>
          <a:p>
            <a:pPr marL="457200" indent="-457200">
              <a:buFont typeface="+mj-lt"/>
              <a:buAutoNum type="arabicPeriod"/>
            </a:pPr>
            <a:r>
              <a:rPr lang="en-US" sz="2000"/>
              <a:t>BSA can also Edit the BCG Home Location.</a:t>
            </a:r>
          </a:p>
        </p:txBody>
      </p:sp>
      <p:sp>
        <p:nvSpPr>
          <p:cNvPr id="11" name="Rectangle 10">
            <a:extLst>
              <a:ext uri="{FF2B5EF4-FFF2-40B4-BE49-F238E27FC236}">
                <a16:creationId xmlns:a16="http://schemas.microsoft.com/office/drawing/2014/main" id="{0F0E7CA1-EC71-F229-A796-455469222C33}"/>
              </a:ext>
            </a:extLst>
          </p:cNvPr>
          <p:cNvSpPr/>
          <p:nvPr/>
        </p:nvSpPr>
        <p:spPr bwMode="auto">
          <a:xfrm>
            <a:off x="8785796" y="1791209"/>
            <a:ext cx="1084178" cy="559286"/>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2" name="Rectangle 11">
            <a:extLst>
              <a:ext uri="{FF2B5EF4-FFF2-40B4-BE49-F238E27FC236}">
                <a16:creationId xmlns:a16="http://schemas.microsoft.com/office/drawing/2014/main" id="{E0655C4D-CA1B-690B-457A-67D28B03FCAB}"/>
              </a:ext>
            </a:extLst>
          </p:cNvPr>
          <p:cNvSpPr/>
          <p:nvPr/>
        </p:nvSpPr>
        <p:spPr bwMode="auto">
          <a:xfrm>
            <a:off x="8785796" y="3487418"/>
            <a:ext cx="1084178" cy="1844274"/>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4" name="Heptagon 13">
            <a:extLst>
              <a:ext uri="{FF2B5EF4-FFF2-40B4-BE49-F238E27FC236}">
                <a16:creationId xmlns:a16="http://schemas.microsoft.com/office/drawing/2014/main" id="{0C642EEE-1A3F-5412-1080-2774D42BEB65}"/>
              </a:ext>
            </a:extLst>
          </p:cNvPr>
          <p:cNvSpPr/>
          <p:nvPr/>
        </p:nvSpPr>
        <p:spPr bwMode="auto">
          <a:xfrm>
            <a:off x="8244334" y="1396757"/>
            <a:ext cx="621080" cy="559286"/>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a:latin typeface="Arial" charset="0"/>
                <a:ea typeface="ヒラギノ角ゴ Pro W3" pitchFamily="1" charset="-128"/>
              </a:rPr>
              <a:t>1</a:t>
            </a:r>
            <a:endParaRPr kumimoji="0" lang="en-US" sz="2000" b="1" i="0" u="none" strike="noStrike" cap="none" normalizeH="0" baseline="0">
              <a:ln>
                <a:noFill/>
              </a:ln>
              <a:solidFill>
                <a:schemeClr val="tx1"/>
              </a:solidFill>
              <a:effectLst/>
              <a:latin typeface="Arial" charset="0"/>
              <a:ea typeface="ヒラギノ角ゴ Pro W3" pitchFamily="1" charset="-128"/>
            </a:endParaRPr>
          </a:p>
        </p:txBody>
      </p:sp>
      <p:sp>
        <p:nvSpPr>
          <p:cNvPr id="15" name="Heptagon 14">
            <a:extLst>
              <a:ext uri="{FF2B5EF4-FFF2-40B4-BE49-F238E27FC236}">
                <a16:creationId xmlns:a16="http://schemas.microsoft.com/office/drawing/2014/main" id="{3A427788-7879-62F9-56D3-55F0542200E0}"/>
              </a:ext>
            </a:extLst>
          </p:cNvPr>
          <p:cNvSpPr/>
          <p:nvPr/>
        </p:nvSpPr>
        <p:spPr bwMode="auto">
          <a:xfrm>
            <a:off x="8347061" y="3038798"/>
            <a:ext cx="621080" cy="559286"/>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ヒラギノ角ゴ Pro W3" pitchFamily="1" charset="-128"/>
              </a:rPr>
              <a:t>2</a:t>
            </a:r>
          </a:p>
        </p:txBody>
      </p:sp>
      <p:sp>
        <p:nvSpPr>
          <p:cNvPr id="16" name="TextBox 15">
            <a:extLst>
              <a:ext uri="{FF2B5EF4-FFF2-40B4-BE49-F238E27FC236}">
                <a16:creationId xmlns:a16="http://schemas.microsoft.com/office/drawing/2014/main" id="{D0777D07-B600-370B-E6E4-A3E6170DE8B8}"/>
              </a:ext>
            </a:extLst>
          </p:cNvPr>
          <p:cNvSpPr txBox="1"/>
          <p:nvPr/>
        </p:nvSpPr>
        <p:spPr>
          <a:xfrm>
            <a:off x="3345873" y="4128943"/>
            <a:ext cx="1084178" cy="246221"/>
          </a:xfrm>
          <a:prstGeom prst="rect">
            <a:avLst/>
          </a:prstGeom>
          <a:solidFill>
            <a:schemeClr val="bg1"/>
          </a:solidFill>
        </p:spPr>
        <p:txBody>
          <a:bodyPr wrap="square" rtlCol="0" anchor="ctr" anchorCtr="0">
            <a:spAutoFit/>
          </a:bodyPr>
          <a:lstStyle/>
          <a:p>
            <a:r>
              <a:rPr lang="en-US" sz="800"/>
              <a:t>123 Main St</a:t>
            </a:r>
            <a:r>
              <a:rPr lang="en-US" sz="1000"/>
              <a:t>.</a:t>
            </a:r>
          </a:p>
        </p:txBody>
      </p:sp>
      <p:sp>
        <p:nvSpPr>
          <p:cNvPr id="18" name="Rectangle 17">
            <a:extLst>
              <a:ext uri="{FF2B5EF4-FFF2-40B4-BE49-F238E27FC236}">
                <a16:creationId xmlns:a16="http://schemas.microsoft.com/office/drawing/2014/main" id="{289C8E90-90EF-991D-8AFE-0E85A1DAAAC9}"/>
              </a:ext>
            </a:extLst>
          </p:cNvPr>
          <p:cNvSpPr/>
          <p:nvPr/>
        </p:nvSpPr>
        <p:spPr bwMode="auto">
          <a:xfrm>
            <a:off x="7113693" y="5447985"/>
            <a:ext cx="329123" cy="14494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9" name="Rectangle 18">
            <a:extLst>
              <a:ext uri="{FF2B5EF4-FFF2-40B4-BE49-F238E27FC236}">
                <a16:creationId xmlns:a16="http://schemas.microsoft.com/office/drawing/2014/main" id="{AAA9F92C-04A1-908C-15E1-568129735417}"/>
              </a:ext>
            </a:extLst>
          </p:cNvPr>
          <p:cNvSpPr/>
          <p:nvPr/>
        </p:nvSpPr>
        <p:spPr bwMode="auto">
          <a:xfrm>
            <a:off x="7113693" y="4076384"/>
            <a:ext cx="401402" cy="2341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2" name="Rectangle 21">
            <a:extLst>
              <a:ext uri="{FF2B5EF4-FFF2-40B4-BE49-F238E27FC236}">
                <a16:creationId xmlns:a16="http://schemas.microsoft.com/office/drawing/2014/main" id="{56359443-5B06-EA4B-5B03-40B562CDF8AD}"/>
              </a:ext>
            </a:extLst>
          </p:cNvPr>
          <p:cNvSpPr/>
          <p:nvPr/>
        </p:nvSpPr>
        <p:spPr bwMode="auto">
          <a:xfrm>
            <a:off x="3316634" y="3647822"/>
            <a:ext cx="280717" cy="318957"/>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4" name="Rectangle 23">
            <a:extLst>
              <a:ext uri="{FF2B5EF4-FFF2-40B4-BE49-F238E27FC236}">
                <a16:creationId xmlns:a16="http://schemas.microsoft.com/office/drawing/2014/main" id="{2686913B-84D0-95BD-DD86-F21F2351AD00}"/>
              </a:ext>
            </a:extLst>
          </p:cNvPr>
          <p:cNvSpPr/>
          <p:nvPr/>
        </p:nvSpPr>
        <p:spPr bwMode="auto">
          <a:xfrm>
            <a:off x="3345873" y="5447985"/>
            <a:ext cx="401402" cy="144945"/>
          </a:xfrm>
          <a:prstGeom prst="rect">
            <a:avLst/>
          </a:prstGeom>
          <a:solidFill>
            <a:schemeClr val="accent3">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5" name="Heptagon 24">
            <a:extLst>
              <a:ext uri="{FF2B5EF4-FFF2-40B4-BE49-F238E27FC236}">
                <a16:creationId xmlns:a16="http://schemas.microsoft.com/office/drawing/2014/main" id="{E3E176E3-097A-AA6E-8EE4-BAFCEA51E3E8}"/>
              </a:ext>
            </a:extLst>
          </p:cNvPr>
          <p:cNvSpPr/>
          <p:nvPr/>
        </p:nvSpPr>
        <p:spPr bwMode="auto">
          <a:xfrm>
            <a:off x="3101969" y="2963983"/>
            <a:ext cx="621080" cy="559286"/>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ヒラギノ角ゴ Pro W3" pitchFamily="1" charset="-128"/>
              </a:rPr>
              <a:t>3</a:t>
            </a:r>
          </a:p>
        </p:txBody>
      </p:sp>
    </p:spTree>
    <p:extLst>
      <p:ext uri="{BB962C8B-B14F-4D97-AF65-F5344CB8AC3E}">
        <p14:creationId xmlns:p14="http://schemas.microsoft.com/office/powerpoint/2010/main" val="36249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48743D-9598-441A-A191-CC2C22BD9192}"/>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23</a:t>
            </a:fld>
            <a:endParaRPr lang="en-US">
              <a:solidFill>
                <a:prstClr val="black">
                  <a:tint val="75000"/>
                </a:prstClr>
              </a:solidFill>
            </a:endParaRPr>
          </a:p>
        </p:txBody>
      </p:sp>
      <p:sp>
        <p:nvSpPr>
          <p:cNvPr id="3" name="Title 2">
            <a:extLst>
              <a:ext uri="{FF2B5EF4-FFF2-40B4-BE49-F238E27FC236}">
                <a16:creationId xmlns:a16="http://schemas.microsoft.com/office/drawing/2014/main" id="{62E0EF48-53BA-4161-AC3D-C219E2B8143F}"/>
              </a:ext>
            </a:extLst>
          </p:cNvPr>
          <p:cNvSpPr>
            <a:spLocks noGrp="1"/>
          </p:cNvSpPr>
          <p:nvPr>
            <p:ph type="title"/>
          </p:nvPr>
        </p:nvSpPr>
        <p:spPr>
          <a:xfrm>
            <a:off x="38100" y="0"/>
            <a:ext cx="3700723" cy="787037"/>
          </a:xfrm>
        </p:spPr>
        <p:txBody>
          <a:bodyPr>
            <a:noAutofit/>
          </a:bodyPr>
          <a:lstStyle/>
          <a:p>
            <a:pPr algn="l"/>
            <a:r>
              <a:rPr lang="en-US"/>
              <a:t>Manage Users</a:t>
            </a:r>
          </a:p>
        </p:txBody>
      </p:sp>
      <p:pic>
        <p:nvPicPr>
          <p:cNvPr id="4" name="Picture 3">
            <a:extLst>
              <a:ext uri="{FF2B5EF4-FFF2-40B4-BE49-F238E27FC236}">
                <a16:creationId xmlns:a16="http://schemas.microsoft.com/office/drawing/2014/main" id="{F23D5EBE-2923-42CF-9E4F-C6332EBBC361}"/>
              </a:ext>
            </a:extLst>
          </p:cNvPr>
          <p:cNvPicPr>
            <a:picLocks noChangeAspect="1"/>
          </p:cNvPicPr>
          <p:nvPr/>
        </p:nvPicPr>
        <p:blipFill>
          <a:blip r:embed="rId3"/>
          <a:stretch>
            <a:fillRect/>
          </a:stretch>
        </p:blipFill>
        <p:spPr>
          <a:xfrm>
            <a:off x="69119" y="1142063"/>
            <a:ext cx="7629852" cy="5504433"/>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0E12D955-BBB9-49A3-8158-E5B1F09DC600}"/>
              </a:ext>
            </a:extLst>
          </p:cNvPr>
          <p:cNvSpPr txBox="1">
            <a:spLocks/>
          </p:cNvSpPr>
          <p:nvPr/>
        </p:nvSpPr>
        <p:spPr>
          <a:xfrm>
            <a:off x="8950038" y="6527282"/>
            <a:ext cx="3038761" cy="178317"/>
          </a:xfrm>
        </p:spPr>
        <p:txBody>
          <a:bodyPr/>
          <a:lstStyle>
            <a:defPPr>
              <a:defRPr lang="en-US"/>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defRPr/>
            </a:pPr>
            <a:endParaRPr lang="en-US"/>
          </a:p>
        </p:txBody>
      </p:sp>
      <p:pic>
        <p:nvPicPr>
          <p:cNvPr id="6" name="Picture 5">
            <a:extLst>
              <a:ext uri="{FF2B5EF4-FFF2-40B4-BE49-F238E27FC236}">
                <a16:creationId xmlns:a16="http://schemas.microsoft.com/office/drawing/2014/main" id="{D5558703-26E3-417D-A24E-EF6AA80C9B79}"/>
              </a:ext>
            </a:extLst>
          </p:cNvPr>
          <p:cNvPicPr>
            <a:picLocks noChangeAspect="1"/>
          </p:cNvPicPr>
          <p:nvPr/>
        </p:nvPicPr>
        <p:blipFill>
          <a:blip r:embed="rId4"/>
          <a:stretch>
            <a:fillRect/>
          </a:stretch>
        </p:blipFill>
        <p:spPr>
          <a:xfrm>
            <a:off x="8701466" y="5202704"/>
            <a:ext cx="1299783" cy="1415517"/>
          </a:xfrm>
          <a:prstGeom prst="rect">
            <a:avLst/>
          </a:prstGeom>
          <a:ln>
            <a:noFill/>
          </a:ln>
          <a:effectLst>
            <a:outerShdw blurRad="292100" dist="139700" dir="2700000" algn="tl" rotWithShape="0">
              <a:srgbClr val="333333">
                <a:alpha val="65000"/>
              </a:srgbClr>
            </a:outerShdw>
          </a:effectLst>
        </p:spPr>
      </p:pic>
      <p:sp>
        <p:nvSpPr>
          <p:cNvPr id="8" name="Rectangle 9">
            <a:extLst>
              <a:ext uri="{FF2B5EF4-FFF2-40B4-BE49-F238E27FC236}">
                <a16:creationId xmlns:a16="http://schemas.microsoft.com/office/drawing/2014/main" id="{D0F2E9C4-CC59-406D-90B7-29DE197B19FF}"/>
              </a:ext>
            </a:extLst>
          </p:cNvPr>
          <p:cNvSpPr>
            <a:spLocks noChangeArrowheads="1"/>
          </p:cNvSpPr>
          <p:nvPr/>
        </p:nvSpPr>
        <p:spPr bwMode="auto">
          <a:xfrm>
            <a:off x="7848600" y="1417051"/>
            <a:ext cx="4140199" cy="3785652"/>
          </a:xfrm>
          <a:prstGeom prst="rect">
            <a:avLst/>
          </a:prstGeom>
          <a:noFill/>
          <a:ln w="76200">
            <a:solidFill>
              <a:srgbClr val="2D2D8A"/>
            </a:solidFill>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anchor="ctr" anchorCtr="0" compatLnSpc="1">
            <a:prstTxWarp prst="textNoShape">
              <a:avLst/>
            </a:prstTxWarp>
            <a:spAutoFit/>
          </a:bodyPr>
          <a:lstStyle>
            <a:lvl1pPr eaLnBrk="0" hangingPunct="0">
              <a:tabLst>
                <a:tab pos="433388" algn="l"/>
                <a:tab pos="434975" algn="l"/>
              </a:tabLst>
              <a:defRPr>
                <a:solidFill>
                  <a:schemeClr val="tx1"/>
                </a:solidFill>
                <a:latin typeface="Arial" panose="020B0604020202020204" pitchFamily="34" charset="0"/>
              </a:defRPr>
            </a:lvl1pPr>
            <a:lvl2pPr eaLnBrk="0" hangingPunct="0">
              <a:tabLst>
                <a:tab pos="433388" algn="l"/>
                <a:tab pos="434975" algn="l"/>
              </a:tabLst>
              <a:defRPr>
                <a:solidFill>
                  <a:schemeClr val="tx1"/>
                </a:solidFill>
                <a:latin typeface="Arial" panose="020B0604020202020204" pitchFamily="34" charset="0"/>
              </a:defRPr>
            </a:lvl2pPr>
            <a:lvl3pPr eaLnBrk="0" hangingPunct="0">
              <a:tabLst>
                <a:tab pos="433388" algn="l"/>
                <a:tab pos="434975" algn="l"/>
              </a:tabLst>
              <a:defRPr>
                <a:solidFill>
                  <a:schemeClr val="tx1"/>
                </a:solidFill>
                <a:latin typeface="Arial" panose="020B0604020202020204" pitchFamily="34" charset="0"/>
              </a:defRPr>
            </a:lvl3pPr>
            <a:lvl4pPr eaLnBrk="0" hangingPunct="0">
              <a:tabLst>
                <a:tab pos="433388" algn="l"/>
                <a:tab pos="434975" algn="l"/>
              </a:tabLst>
              <a:defRPr>
                <a:solidFill>
                  <a:schemeClr val="tx1"/>
                </a:solidFill>
                <a:latin typeface="Arial" panose="020B0604020202020204" pitchFamily="34" charset="0"/>
              </a:defRPr>
            </a:lvl4pPr>
            <a:lvl5pPr eaLnBrk="0" hangingPunct="0">
              <a:tabLst>
                <a:tab pos="433388" algn="l"/>
                <a:tab pos="434975" algn="l"/>
              </a:tabLst>
              <a:defRPr>
                <a:solidFill>
                  <a:schemeClr val="tx1"/>
                </a:solidFill>
                <a:latin typeface="Arial" panose="020B0604020202020204" pitchFamily="34" charset="0"/>
              </a:defRPr>
            </a:lvl5pPr>
            <a:lvl6pPr eaLnBrk="0" fontAlgn="base" hangingPunct="0">
              <a:spcBef>
                <a:spcPct val="0"/>
              </a:spcBef>
              <a:spcAft>
                <a:spcPct val="0"/>
              </a:spcAft>
              <a:tabLst>
                <a:tab pos="433388" algn="l"/>
                <a:tab pos="434975" algn="l"/>
              </a:tabLst>
              <a:defRPr>
                <a:solidFill>
                  <a:schemeClr val="tx1"/>
                </a:solidFill>
                <a:latin typeface="Arial" panose="020B0604020202020204" pitchFamily="34" charset="0"/>
              </a:defRPr>
            </a:lvl6pPr>
            <a:lvl7pPr eaLnBrk="0" fontAlgn="base" hangingPunct="0">
              <a:spcBef>
                <a:spcPct val="0"/>
              </a:spcBef>
              <a:spcAft>
                <a:spcPct val="0"/>
              </a:spcAft>
              <a:tabLst>
                <a:tab pos="433388" algn="l"/>
                <a:tab pos="434975" algn="l"/>
              </a:tabLst>
              <a:defRPr>
                <a:solidFill>
                  <a:schemeClr val="tx1"/>
                </a:solidFill>
                <a:latin typeface="Arial" panose="020B0604020202020204" pitchFamily="34" charset="0"/>
              </a:defRPr>
            </a:lvl7pPr>
            <a:lvl8pPr eaLnBrk="0" fontAlgn="base" hangingPunct="0">
              <a:spcBef>
                <a:spcPct val="0"/>
              </a:spcBef>
              <a:spcAft>
                <a:spcPct val="0"/>
              </a:spcAft>
              <a:tabLst>
                <a:tab pos="433388" algn="l"/>
                <a:tab pos="434975" algn="l"/>
              </a:tabLst>
              <a:defRPr>
                <a:solidFill>
                  <a:schemeClr val="tx1"/>
                </a:solidFill>
                <a:latin typeface="Arial" panose="020B0604020202020204" pitchFamily="34" charset="0"/>
              </a:defRPr>
            </a:lvl8pPr>
            <a:lvl9pPr eaLnBrk="0" fontAlgn="base" hangingPunct="0">
              <a:spcBef>
                <a:spcPct val="0"/>
              </a:spcBef>
              <a:spcAft>
                <a:spcPct val="0"/>
              </a:spcAft>
              <a:tabLst>
                <a:tab pos="433388" algn="l"/>
                <a:tab pos="434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33388" algn="l"/>
                <a:tab pos="434975" algn="l"/>
              </a:tabLst>
            </a:pPr>
            <a:r>
              <a:rPr kumimoji="0" lang="en-US" altLang="en-US" sz="2000" b="1" i="0" u="sng" strike="noStrike" cap="none" normalizeH="0" baseline="0">
                <a:ln>
                  <a:noFill/>
                </a:ln>
                <a:effectLst/>
                <a:ea typeface="Arial" panose="020B0604020202020204" pitchFamily="34" charset="0"/>
              </a:rPr>
              <a:t>Access</a:t>
            </a:r>
            <a:r>
              <a:rPr kumimoji="0" lang="en-US" altLang="en-US" sz="2000" b="0" i="0" u="none" strike="noStrike" cap="none" normalizeH="0" baseline="0">
                <a:ln>
                  <a:noFill/>
                </a:ln>
                <a:effectLst/>
                <a:ea typeface="Arial" panose="020B0604020202020204" pitchFamily="34" charset="0"/>
              </a:rPr>
              <a:t>: provides user with access to the service for that business location</a:t>
            </a:r>
          </a:p>
          <a:p>
            <a:r>
              <a:rPr lang="en-US" sz="2000" b="1" u="sng"/>
              <a:t>BSA Delegate</a:t>
            </a:r>
            <a:r>
              <a:rPr lang="en-US" sz="2000"/>
              <a:t> allows user to approve/deny requests for that service &amp; location on your behalf</a:t>
            </a:r>
          </a:p>
          <a:p>
            <a:r>
              <a:rPr lang="en-US" altLang="en-US" sz="2000" b="1" u="sng">
                <a:ea typeface="Arial" panose="020B0604020202020204" pitchFamily="34" charset="0"/>
              </a:rPr>
              <a:t>No Access</a:t>
            </a:r>
            <a:r>
              <a:rPr lang="en-US" altLang="en-US" sz="2000">
                <a:ea typeface="Arial" panose="020B0604020202020204" pitchFamily="34" charset="0"/>
              </a:rPr>
              <a:t>: denies user access to the service for that location</a:t>
            </a:r>
            <a:endParaRPr lang="en-US" altLang="en-US" sz="2000"/>
          </a:p>
          <a:p>
            <a:r>
              <a:rPr lang="en-US" sz="2000" b="1" u="sng"/>
              <a:t>Requested</a:t>
            </a:r>
            <a:r>
              <a:rPr lang="en-US" sz="2000" b="1"/>
              <a:t>: </a:t>
            </a:r>
            <a:r>
              <a:rPr lang="en-US" sz="2000"/>
              <a:t>will default to this when the user has requested access and the BSA has not acted on yet</a:t>
            </a:r>
          </a:p>
        </p:txBody>
      </p:sp>
      <p:sp>
        <p:nvSpPr>
          <p:cNvPr id="9" name="Rectangle 8">
            <a:extLst>
              <a:ext uri="{FF2B5EF4-FFF2-40B4-BE49-F238E27FC236}">
                <a16:creationId xmlns:a16="http://schemas.microsoft.com/office/drawing/2014/main" id="{5ECEB489-3BCA-4CBD-B994-B50BF06D5F7F}"/>
              </a:ext>
            </a:extLst>
          </p:cNvPr>
          <p:cNvSpPr/>
          <p:nvPr/>
        </p:nvSpPr>
        <p:spPr bwMode="auto">
          <a:xfrm>
            <a:off x="6096001" y="5923723"/>
            <a:ext cx="1122258" cy="278294"/>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0" name="Arrow: Right 9">
            <a:extLst>
              <a:ext uri="{FF2B5EF4-FFF2-40B4-BE49-F238E27FC236}">
                <a16:creationId xmlns:a16="http://schemas.microsoft.com/office/drawing/2014/main" id="{C6333801-F75C-4C10-8A9A-75FDFBC24AB7}"/>
              </a:ext>
            </a:extLst>
          </p:cNvPr>
          <p:cNvSpPr/>
          <p:nvPr/>
        </p:nvSpPr>
        <p:spPr bwMode="auto">
          <a:xfrm>
            <a:off x="7679921" y="5820554"/>
            <a:ext cx="952336"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1" name="TextBox 10">
            <a:hlinkClick r:id="rId5" action="ppaction://hlinksldjump"/>
            <a:extLst>
              <a:ext uri="{FF2B5EF4-FFF2-40B4-BE49-F238E27FC236}">
                <a16:creationId xmlns:a16="http://schemas.microsoft.com/office/drawing/2014/main" id="{B5939F4A-8BCE-AAFD-F238-EC23EB83C42F}"/>
              </a:ext>
            </a:extLst>
          </p:cNvPr>
          <p:cNvSpPr txBox="1"/>
          <p:nvPr/>
        </p:nvSpPr>
        <p:spPr>
          <a:xfrm>
            <a:off x="10125917" y="5828437"/>
            <a:ext cx="2066083" cy="584775"/>
          </a:xfrm>
          <a:prstGeom prst="rect">
            <a:avLst/>
          </a:prstGeom>
          <a:solidFill>
            <a:schemeClr val="accent6"/>
          </a:solidFill>
        </p:spPr>
        <p:txBody>
          <a:bodyPr wrap="square" rtlCol="0">
            <a:spAutoFit/>
          </a:bodyPr>
          <a:lstStyle/>
          <a:p>
            <a:pPr algn="ctr"/>
            <a:r>
              <a:rPr lang="en-US" sz="1600">
                <a:solidFill>
                  <a:schemeClr val="bg1"/>
                </a:solidFill>
              </a:rPr>
              <a:t>Return to Manage Account Tab slide</a:t>
            </a:r>
            <a:endParaRPr lang="en-US" sz="1600"/>
          </a:p>
        </p:txBody>
      </p:sp>
      <p:sp>
        <p:nvSpPr>
          <p:cNvPr id="13" name="TextBox 12">
            <a:hlinkClick r:id="rId6" action="ppaction://hlinksldjump"/>
            <a:extLst>
              <a:ext uri="{FF2B5EF4-FFF2-40B4-BE49-F238E27FC236}">
                <a16:creationId xmlns:a16="http://schemas.microsoft.com/office/drawing/2014/main" id="{342F2FB4-6812-CD8D-2AD4-002F9822D1CB}"/>
              </a:ext>
            </a:extLst>
          </p:cNvPr>
          <p:cNvSpPr txBox="1"/>
          <p:nvPr/>
        </p:nvSpPr>
        <p:spPr>
          <a:xfrm>
            <a:off x="10125916" y="6488667"/>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spTree>
    <p:extLst>
      <p:ext uri="{BB962C8B-B14F-4D97-AF65-F5344CB8AC3E}">
        <p14:creationId xmlns:p14="http://schemas.microsoft.com/office/powerpoint/2010/main" val="29490627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66BF21-3B06-42EA-BC5D-631A91D8EB83}"/>
              </a:ext>
            </a:extLst>
          </p:cNvPr>
          <p:cNvSpPr>
            <a:spLocks noGrp="1"/>
          </p:cNvSpPr>
          <p:nvPr>
            <p:ph type="sldNum" sz="quarter" idx="12"/>
          </p:nvPr>
        </p:nvSpPr>
        <p:spPr>
          <a:xfrm>
            <a:off x="8353719" y="6477000"/>
            <a:ext cx="3251200" cy="228600"/>
          </a:xfrm>
        </p:spPr>
        <p:txBody>
          <a:bodyPr/>
          <a:lstStyle/>
          <a:p>
            <a:fld id="{B5CF97BF-14E3-466D-B7C7-178802BA0935}" type="slidenum">
              <a:rPr lang="en-US" smtClean="0">
                <a:solidFill>
                  <a:prstClr val="black">
                    <a:tint val="75000"/>
                  </a:prstClr>
                </a:solidFill>
              </a:rPr>
              <a:pPr/>
              <a:t>24</a:t>
            </a:fld>
            <a:endParaRPr lang="en-US">
              <a:solidFill>
                <a:prstClr val="black">
                  <a:tint val="75000"/>
                </a:prstClr>
              </a:solidFill>
            </a:endParaRPr>
          </a:p>
        </p:txBody>
      </p:sp>
      <p:pic>
        <p:nvPicPr>
          <p:cNvPr id="4" name="Picture 3">
            <a:extLst>
              <a:ext uri="{FF2B5EF4-FFF2-40B4-BE49-F238E27FC236}">
                <a16:creationId xmlns:a16="http://schemas.microsoft.com/office/drawing/2014/main" id="{F568E00E-E4ED-490E-BAA5-1A0BD5CB4F29}"/>
              </a:ext>
            </a:extLst>
          </p:cNvPr>
          <p:cNvPicPr>
            <a:picLocks noChangeAspect="1"/>
          </p:cNvPicPr>
          <p:nvPr/>
        </p:nvPicPr>
        <p:blipFill>
          <a:blip r:embed="rId3"/>
          <a:stretch>
            <a:fillRect/>
          </a:stretch>
        </p:blipFill>
        <p:spPr>
          <a:xfrm>
            <a:off x="132167" y="1623961"/>
            <a:ext cx="10125917" cy="4153934"/>
          </a:xfrm>
          <a:prstGeom prst="rect">
            <a:avLst/>
          </a:prstGeom>
          <a:ln>
            <a:noFill/>
          </a:ln>
          <a:effectLst>
            <a:outerShdw blurRad="292100" dist="139700" dir="2700000" algn="tl" rotWithShape="0">
              <a:srgbClr val="333333">
                <a:alpha val="65000"/>
              </a:srgbClr>
            </a:outerShdw>
          </a:effectLst>
        </p:spPr>
      </p:pic>
      <p:cxnSp>
        <p:nvCxnSpPr>
          <p:cNvPr id="5" name="Straight Arrow Connector 4">
            <a:extLst>
              <a:ext uri="{FF2B5EF4-FFF2-40B4-BE49-F238E27FC236}">
                <a16:creationId xmlns:a16="http://schemas.microsoft.com/office/drawing/2014/main" id="{E8123627-F20F-42C7-B819-5FE5C1529D40}"/>
              </a:ext>
            </a:extLst>
          </p:cNvPr>
          <p:cNvCxnSpPr/>
          <p:nvPr/>
        </p:nvCxnSpPr>
        <p:spPr bwMode="auto">
          <a:xfrm flipH="1">
            <a:off x="2479644" y="3407356"/>
            <a:ext cx="677588" cy="0"/>
          </a:xfrm>
          <a:prstGeom prst="straightConnector1">
            <a:avLst/>
          </a:prstGeom>
          <a:solidFill>
            <a:schemeClr val="accent1"/>
          </a:solidFill>
          <a:ln w="762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a:extLst>
              <a:ext uri="{FF2B5EF4-FFF2-40B4-BE49-F238E27FC236}">
                <a16:creationId xmlns:a16="http://schemas.microsoft.com/office/drawing/2014/main" id="{C684BA0C-9327-4B00-B586-3A6861717ECE}"/>
              </a:ext>
            </a:extLst>
          </p:cNvPr>
          <p:cNvSpPr txBox="1"/>
          <p:nvPr/>
        </p:nvSpPr>
        <p:spPr>
          <a:xfrm>
            <a:off x="3314061" y="3105834"/>
            <a:ext cx="2906095" cy="646331"/>
          </a:xfrm>
          <a:prstGeom prst="rect">
            <a:avLst/>
          </a:prstGeom>
          <a:solidFill>
            <a:srgbClr val="0070C0"/>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a:solidFill>
                  <a:schemeClr val="bg1"/>
                </a:solidFill>
              </a:rPr>
              <a:t>Under manage users, click on revoke and archive</a:t>
            </a:r>
          </a:p>
        </p:txBody>
      </p:sp>
      <p:sp>
        <p:nvSpPr>
          <p:cNvPr id="7" name="Rectangle 6">
            <a:extLst>
              <a:ext uri="{FF2B5EF4-FFF2-40B4-BE49-F238E27FC236}">
                <a16:creationId xmlns:a16="http://schemas.microsoft.com/office/drawing/2014/main" id="{D9DB429B-8989-453F-B9C2-B21516B2CE05}"/>
              </a:ext>
            </a:extLst>
          </p:cNvPr>
          <p:cNvSpPr>
            <a:spLocks noChangeArrowheads="1"/>
          </p:cNvSpPr>
          <p:nvPr/>
        </p:nvSpPr>
        <p:spPr bwMode="auto">
          <a:xfrm>
            <a:off x="453316" y="3181230"/>
            <a:ext cx="2026328" cy="381000"/>
          </a:xfrm>
          <a:prstGeom prst="rect">
            <a:avLst/>
          </a:prstGeom>
          <a:noFill/>
          <a:ln w="3810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 name="Title 2">
            <a:extLst>
              <a:ext uri="{FF2B5EF4-FFF2-40B4-BE49-F238E27FC236}">
                <a16:creationId xmlns:a16="http://schemas.microsoft.com/office/drawing/2014/main" id="{FA51F276-C2F6-4E55-9B90-8959556808DC}"/>
              </a:ext>
            </a:extLst>
          </p:cNvPr>
          <p:cNvSpPr txBox="1">
            <a:spLocks/>
          </p:cNvSpPr>
          <p:nvPr/>
        </p:nvSpPr>
        <p:spPr bwMode="auto">
          <a:xfrm>
            <a:off x="132167" y="25752"/>
            <a:ext cx="3700723" cy="100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r" rtl="0" eaLnBrk="0" fontAlgn="base" hangingPunct="0">
              <a:spcBef>
                <a:spcPct val="0"/>
              </a:spcBef>
              <a:spcAft>
                <a:spcPct val="0"/>
              </a:spcAft>
              <a:defRPr sz="2800" b="1" i="0">
                <a:solidFill>
                  <a:schemeClr val="bg1"/>
                </a:solidFill>
                <a:latin typeface="Helvetica" charset="0"/>
                <a:ea typeface="Helvetica" charset="0"/>
                <a:cs typeface="Helvetica" charset="0"/>
              </a:defRPr>
            </a:lvl1pPr>
            <a:lvl2pPr algn="r"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a:defRPr>
            </a:lvl2pPr>
            <a:lvl3pPr algn="r"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a:defRPr>
            </a:lvl3pPr>
            <a:lvl4pPr algn="r"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a:defRPr>
            </a:lvl4pPr>
            <a:lvl5pPr algn="r"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a:defRPr>
            </a:lvl5pPr>
            <a:lvl6pPr marL="457200" algn="r" rtl="0" fontAlgn="base">
              <a:spcBef>
                <a:spcPct val="0"/>
              </a:spcBef>
              <a:spcAft>
                <a:spcPct val="0"/>
              </a:spcAft>
              <a:defRPr sz="2800" b="1">
                <a:solidFill>
                  <a:schemeClr val="bg1"/>
                </a:solidFill>
                <a:latin typeface="Arial" charset="0"/>
                <a:ea typeface="ヒラギノ角ゴ Pro W3" pitchFamily="1" charset="-128"/>
              </a:defRPr>
            </a:lvl6pPr>
            <a:lvl7pPr marL="914400" algn="r" rtl="0" fontAlgn="base">
              <a:spcBef>
                <a:spcPct val="0"/>
              </a:spcBef>
              <a:spcAft>
                <a:spcPct val="0"/>
              </a:spcAft>
              <a:defRPr sz="2800" b="1">
                <a:solidFill>
                  <a:schemeClr val="bg1"/>
                </a:solidFill>
                <a:latin typeface="Arial" charset="0"/>
                <a:ea typeface="ヒラギノ角ゴ Pro W3" pitchFamily="1" charset="-128"/>
              </a:defRPr>
            </a:lvl7pPr>
            <a:lvl8pPr marL="1371600" algn="r" rtl="0" fontAlgn="base">
              <a:spcBef>
                <a:spcPct val="0"/>
              </a:spcBef>
              <a:spcAft>
                <a:spcPct val="0"/>
              </a:spcAft>
              <a:defRPr sz="2800" b="1">
                <a:solidFill>
                  <a:schemeClr val="bg1"/>
                </a:solidFill>
                <a:latin typeface="Arial" charset="0"/>
                <a:ea typeface="ヒラギノ角ゴ Pro W3" pitchFamily="1" charset="-128"/>
              </a:defRPr>
            </a:lvl8pPr>
            <a:lvl9pPr marL="1828800" algn="r" rtl="0" fontAlgn="base">
              <a:spcBef>
                <a:spcPct val="0"/>
              </a:spcBef>
              <a:spcAft>
                <a:spcPct val="0"/>
              </a:spcAft>
              <a:defRPr sz="2800" b="1">
                <a:solidFill>
                  <a:schemeClr val="bg1"/>
                </a:solidFill>
                <a:latin typeface="Arial" charset="0"/>
                <a:ea typeface="ヒラギノ角ゴ Pro W3" pitchFamily="1" charset="-128"/>
              </a:defRPr>
            </a:lvl9pPr>
          </a:lstStyle>
          <a:p>
            <a:pPr algn="l"/>
            <a:r>
              <a:rPr lang="en-US" kern="0"/>
              <a:t>Manage Users –</a:t>
            </a:r>
            <a:br>
              <a:rPr lang="en-US" kern="0"/>
            </a:br>
            <a:r>
              <a:rPr lang="en-US" kern="0"/>
              <a:t>Revoke and Archive</a:t>
            </a:r>
          </a:p>
        </p:txBody>
      </p:sp>
      <p:sp>
        <p:nvSpPr>
          <p:cNvPr id="10" name="TextBox 9">
            <a:hlinkClick r:id="rId4" action="ppaction://hlinksldjump"/>
            <a:extLst>
              <a:ext uri="{FF2B5EF4-FFF2-40B4-BE49-F238E27FC236}">
                <a16:creationId xmlns:a16="http://schemas.microsoft.com/office/drawing/2014/main" id="{FB32A540-F0F2-72DF-B42D-306FA8ACF058}"/>
              </a:ext>
            </a:extLst>
          </p:cNvPr>
          <p:cNvSpPr txBox="1"/>
          <p:nvPr/>
        </p:nvSpPr>
        <p:spPr>
          <a:xfrm>
            <a:off x="10125917" y="5835060"/>
            <a:ext cx="2066083" cy="584775"/>
          </a:xfrm>
          <a:prstGeom prst="rect">
            <a:avLst/>
          </a:prstGeom>
          <a:solidFill>
            <a:schemeClr val="accent6"/>
          </a:solidFill>
        </p:spPr>
        <p:txBody>
          <a:bodyPr wrap="square" rtlCol="0">
            <a:spAutoFit/>
          </a:bodyPr>
          <a:lstStyle/>
          <a:p>
            <a:pPr algn="ctr"/>
            <a:r>
              <a:rPr lang="en-US" sz="1600">
                <a:solidFill>
                  <a:schemeClr val="bg1"/>
                </a:solidFill>
              </a:rPr>
              <a:t>Return to Manage Account Tab slide</a:t>
            </a:r>
            <a:endParaRPr lang="en-US" sz="1600"/>
          </a:p>
        </p:txBody>
      </p:sp>
      <p:sp>
        <p:nvSpPr>
          <p:cNvPr id="11" name="TextBox 10">
            <a:hlinkClick r:id="rId5" action="ppaction://hlinksldjump"/>
            <a:extLst>
              <a:ext uri="{FF2B5EF4-FFF2-40B4-BE49-F238E27FC236}">
                <a16:creationId xmlns:a16="http://schemas.microsoft.com/office/drawing/2014/main" id="{31B2D63B-1232-501A-57D3-385A5CAE4217}"/>
              </a:ext>
            </a:extLst>
          </p:cNvPr>
          <p:cNvSpPr txBox="1"/>
          <p:nvPr/>
        </p:nvSpPr>
        <p:spPr>
          <a:xfrm>
            <a:off x="10125917" y="6477000"/>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sp>
        <p:nvSpPr>
          <p:cNvPr id="12" name="TextBox 11">
            <a:hlinkClick r:id="rId6" action="ppaction://hlinksldjump"/>
            <a:extLst>
              <a:ext uri="{FF2B5EF4-FFF2-40B4-BE49-F238E27FC236}">
                <a16:creationId xmlns:a16="http://schemas.microsoft.com/office/drawing/2014/main" id="{81EA6D9A-6AA1-6E10-B64A-74AB7B33D05C}"/>
              </a:ext>
            </a:extLst>
          </p:cNvPr>
          <p:cNvSpPr txBox="1"/>
          <p:nvPr/>
        </p:nvSpPr>
        <p:spPr>
          <a:xfrm>
            <a:off x="10125917" y="5193120"/>
            <a:ext cx="2066083" cy="584775"/>
          </a:xfrm>
          <a:prstGeom prst="rect">
            <a:avLst/>
          </a:prstGeom>
          <a:solidFill>
            <a:schemeClr val="accent6"/>
          </a:solidFill>
        </p:spPr>
        <p:txBody>
          <a:bodyPr wrap="square" rtlCol="0">
            <a:spAutoFit/>
          </a:bodyPr>
          <a:lstStyle/>
          <a:p>
            <a:pPr algn="ctr"/>
            <a:r>
              <a:rPr lang="en-US" sz="1600">
                <a:solidFill>
                  <a:schemeClr val="bg1"/>
                </a:solidFill>
              </a:rPr>
              <a:t>Return to previous Manage Users slide</a:t>
            </a:r>
            <a:endParaRPr lang="en-US" sz="1600"/>
          </a:p>
        </p:txBody>
      </p:sp>
    </p:spTree>
    <p:extLst>
      <p:ext uri="{BB962C8B-B14F-4D97-AF65-F5344CB8AC3E}">
        <p14:creationId xmlns:p14="http://schemas.microsoft.com/office/powerpoint/2010/main" val="37338951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F7542D-8456-475F-B3EA-5D59E1BF06D0}"/>
              </a:ext>
            </a:extLst>
          </p:cNvPr>
          <p:cNvSpPr>
            <a:spLocks noGrp="1"/>
          </p:cNvSpPr>
          <p:nvPr>
            <p:ph type="sldNum" sz="quarter" idx="12"/>
          </p:nvPr>
        </p:nvSpPr>
        <p:spPr>
          <a:xfrm>
            <a:off x="8544560" y="6286877"/>
            <a:ext cx="3251200" cy="228600"/>
          </a:xfrm>
        </p:spPr>
        <p:txBody>
          <a:bodyPr/>
          <a:lstStyle/>
          <a:p>
            <a:fld id="{B5CF97BF-14E3-466D-B7C7-178802BA0935}" type="slidenum">
              <a:rPr lang="en-US" smtClean="0">
                <a:solidFill>
                  <a:prstClr val="black">
                    <a:tint val="75000"/>
                  </a:prstClr>
                </a:solidFill>
              </a:rPr>
              <a:pPr/>
              <a:t>25</a:t>
            </a:fld>
            <a:endParaRPr lang="en-US">
              <a:solidFill>
                <a:prstClr val="black">
                  <a:tint val="75000"/>
                </a:prstClr>
              </a:solidFill>
            </a:endParaRPr>
          </a:p>
        </p:txBody>
      </p:sp>
      <p:sp>
        <p:nvSpPr>
          <p:cNvPr id="10" name="Title 2">
            <a:extLst>
              <a:ext uri="{FF2B5EF4-FFF2-40B4-BE49-F238E27FC236}">
                <a16:creationId xmlns:a16="http://schemas.microsoft.com/office/drawing/2014/main" id="{6E4809EC-DF43-425E-9CFD-FF1F157A63B3}"/>
              </a:ext>
            </a:extLst>
          </p:cNvPr>
          <p:cNvSpPr>
            <a:spLocks noGrp="1"/>
          </p:cNvSpPr>
          <p:nvPr>
            <p:ph type="title"/>
          </p:nvPr>
        </p:nvSpPr>
        <p:spPr>
          <a:xfrm>
            <a:off x="0" y="0"/>
            <a:ext cx="3874713" cy="956533"/>
          </a:xfrm>
        </p:spPr>
        <p:txBody>
          <a:bodyPr>
            <a:noAutofit/>
          </a:bodyPr>
          <a:lstStyle/>
          <a:p>
            <a:pPr algn="l"/>
            <a:r>
              <a:rPr lang="en-US"/>
              <a:t>Manage Users –</a:t>
            </a:r>
            <a:br>
              <a:rPr lang="en-US"/>
            </a:br>
            <a:r>
              <a:rPr lang="en-US"/>
              <a:t>Revoke and Archive</a:t>
            </a:r>
          </a:p>
        </p:txBody>
      </p:sp>
      <p:pic>
        <p:nvPicPr>
          <p:cNvPr id="4" name="Picture 3">
            <a:extLst>
              <a:ext uri="{FF2B5EF4-FFF2-40B4-BE49-F238E27FC236}">
                <a16:creationId xmlns:a16="http://schemas.microsoft.com/office/drawing/2014/main" id="{228788C0-F4DD-4CF5-98E0-62D4F6C3F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4207"/>
            <a:ext cx="11856720" cy="434556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28745ABF-6BD5-4392-A56E-A2A0ADC231F0}"/>
              </a:ext>
            </a:extLst>
          </p:cNvPr>
          <p:cNvSpPr txBox="1"/>
          <p:nvPr/>
        </p:nvSpPr>
        <p:spPr>
          <a:xfrm>
            <a:off x="6770503" y="4980126"/>
            <a:ext cx="2906095" cy="923330"/>
          </a:xfrm>
          <a:prstGeom prst="rect">
            <a:avLst/>
          </a:prstGeom>
          <a:solidFill>
            <a:srgbClr val="0070C0"/>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a:solidFill>
                  <a:schemeClr val="bg1"/>
                </a:solidFill>
              </a:rPr>
              <a:t>Select the user whose access you wish to change or archive</a:t>
            </a:r>
          </a:p>
        </p:txBody>
      </p:sp>
      <p:sp>
        <p:nvSpPr>
          <p:cNvPr id="7" name="Rectangle 6">
            <a:extLst>
              <a:ext uri="{FF2B5EF4-FFF2-40B4-BE49-F238E27FC236}">
                <a16:creationId xmlns:a16="http://schemas.microsoft.com/office/drawing/2014/main" id="{72A5B982-8490-4E44-9BE4-401254B6CF0F}"/>
              </a:ext>
            </a:extLst>
          </p:cNvPr>
          <p:cNvSpPr>
            <a:spLocks noChangeArrowheads="1"/>
          </p:cNvSpPr>
          <p:nvPr/>
        </p:nvSpPr>
        <p:spPr bwMode="auto">
          <a:xfrm>
            <a:off x="10901045" y="4196084"/>
            <a:ext cx="457200" cy="515857"/>
          </a:xfrm>
          <a:prstGeom prst="rect">
            <a:avLst/>
          </a:prstGeom>
          <a:noFill/>
          <a:ln w="571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 name="TextBox 7">
            <a:extLst>
              <a:ext uri="{FF2B5EF4-FFF2-40B4-BE49-F238E27FC236}">
                <a16:creationId xmlns:a16="http://schemas.microsoft.com/office/drawing/2014/main" id="{CAA795D9-0480-450C-A585-C4C7DF1EAFDE}"/>
              </a:ext>
            </a:extLst>
          </p:cNvPr>
          <p:cNvSpPr txBox="1"/>
          <p:nvPr/>
        </p:nvSpPr>
        <p:spPr>
          <a:xfrm>
            <a:off x="2473960" y="4300123"/>
            <a:ext cx="3581400" cy="307777"/>
          </a:xfrm>
          <a:prstGeom prst="rect">
            <a:avLst/>
          </a:prstGeom>
          <a:noFill/>
        </p:spPr>
        <p:txBody>
          <a:bodyPr wrap="square" rtlCol="0">
            <a:spAutoFit/>
          </a:bodyPr>
          <a:lstStyle/>
          <a:p>
            <a:r>
              <a:rPr lang="en-US" sz="1400"/>
              <a:t>William Pierce</a:t>
            </a:r>
          </a:p>
        </p:txBody>
      </p:sp>
      <p:sp>
        <p:nvSpPr>
          <p:cNvPr id="11" name="Arrow: Right 10">
            <a:extLst>
              <a:ext uri="{FF2B5EF4-FFF2-40B4-BE49-F238E27FC236}">
                <a16:creationId xmlns:a16="http://schemas.microsoft.com/office/drawing/2014/main" id="{499C8B8A-D87F-4A6B-833C-28CE0540201F}"/>
              </a:ext>
            </a:extLst>
          </p:cNvPr>
          <p:cNvSpPr/>
          <p:nvPr/>
        </p:nvSpPr>
        <p:spPr bwMode="auto">
          <a:xfrm rot="19778139">
            <a:off x="9757149" y="4661474"/>
            <a:ext cx="952336"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5" name="TextBox 4">
            <a:hlinkClick r:id="rId4" action="ppaction://hlinksldjump"/>
            <a:extLst>
              <a:ext uri="{FF2B5EF4-FFF2-40B4-BE49-F238E27FC236}">
                <a16:creationId xmlns:a16="http://schemas.microsoft.com/office/drawing/2014/main" id="{FE5CB3FF-5AC3-B9A3-C491-03ABC2192437}"/>
              </a:ext>
            </a:extLst>
          </p:cNvPr>
          <p:cNvSpPr txBox="1"/>
          <p:nvPr/>
        </p:nvSpPr>
        <p:spPr>
          <a:xfrm>
            <a:off x="10096603" y="5843188"/>
            <a:ext cx="2066083" cy="584775"/>
          </a:xfrm>
          <a:prstGeom prst="rect">
            <a:avLst/>
          </a:prstGeom>
          <a:solidFill>
            <a:schemeClr val="accent6"/>
          </a:solidFill>
        </p:spPr>
        <p:txBody>
          <a:bodyPr wrap="square" rtlCol="0">
            <a:spAutoFit/>
          </a:bodyPr>
          <a:lstStyle/>
          <a:p>
            <a:pPr algn="ctr"/>
            <a:r>
              <a:rPr lang="en-US" sz="1600">
                <a:solidFill>
                  <a:schemeClr val="bg1"/>
                </a:solidFill>
              </a:rPr>
              <a:t>Return to Manage Account Tab slide</a:t>
            </a:r>
            <a:endParaRPr lang="en-US" sz="1600"/>
          </a:p>
        </p:txBody>
      </p:sp>
      <p:sp>
        <p:nvSpPr>
          <p:cNvPr id="9" name="TextBox 8">
            <a:hlinkClick r:id="rId5" action="ppaction://hlinksldjump"/>
            <a:extLst>
              <a:ext uri="{FF2B5EF4-FFF2-40B4-BE49-F238E27FC236}">
                <a16:creationId xmlns:a16="http://schemas.microsoft.com/office/drawing/2014/main" id="{014A7E24-CBFB-326B-08BD-A612274DFD05}"/>
              </a:ext>
            </a:extLst>
          </p:cNvPr>
          <p:cNvSpPr txBox="1"/>
          <p:nvPr/>
        </p:nvSpPr>
        <p:spPr>
          <a:xfrm>
            <a:off x="10096603" y="6488668"/>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sp>
        <p:nvSpPr>
          <p:cNvPr id="12" name="TextBox 11">
            <a:hlinkClick r:id="rId6" action="ppaction://hlinksldjump"/>
            <a:extLst>
              <a:ext uri="{FF2B5EF4-FFF2-40B4-BE49-F238E27FC236}">
                <a16:creationId xmlns:a16="http://schemas.microsoft.com/office/drawing/2014/main" id="{02AA78D3-145F-54DF-7E94-C58C193747F3}"/>
              </a:ext>
            </a:extLst>
          </p:cNvPr>
          <p:cNvSpPr txBox="1"/>
          <p:nvPr/>
        </p:nvSpPr>
        <p:spPr>
          <a:xfrm>
            <a:off x="10096603" y="5187870"/>
            <a:ext cx="2066083" cy="584775"/>
          </a:xfrm>
          <a:prstGeom prst="rect">
            <a:avLst/>
          </a:prstGeom>
          <a:solidFill>
            <a:schemeClr val="accent6"/>
          </a:solidFill>
        </p:spPr>
        <p:txBody>
          <a:bodyPr wrap="square" rtlCol="0">
            <a:spAutoFit/>
          </a:bodyPr>
          <a:lstStyle/>
          <a:p>
            <a:pPr algn="ctr"/>
            <a:r>
              <a:rPr lang="en-US" sz="1600">
                <a:solidFill>
                  <a:schemeClr val="bg1"/>
                </a:solidFill>
              </a:rPr>
              <a:t>Return to previous Manage Users slide</a:t>
            </a:r>
            <a:endParaRPr lang="en-US" sz="1600"/>
          </a:p>
        </p:txBody>
      </p:sp>
    </p:spTree>
    <p:extLst>
      <p:ext uri="{BB962C8B-B14F-4D97-AF65-F5344CB8AC3E}">
        <p14:creationId xmlns:p14="http://schemas.microsoft.com/office/powerpoint/2010/main" val="25388052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F62FF9-88F6-4422-8BE9-8D04B6FD1D97}"/>
              </a:ext>
            </a:extLst>
          </p:cNvPr>
          <p:cNvSpPr>
            <a:spLocks noGrp="1"/>
          </p:cNvSpPr>
          <p:nvPr>
            <p:ph type="sldNum" sz="quarter" idx="12"/>
          </p:nvPr>
        </p:nvSpPr>
        <p:spPr>
          <a:effectLst/>
        </p:spPr>
        <p:txBody>
          <a:bodyPr/>
          <a:lstStyle/>
          <a:p>
            <a:fld id="{B5CF97BF-14E3-466D-B7C7-178802BA0935}" type="slidenum">
              <a:rPr lang="en-US" smtClean="0">
                <a:solidFill>
                  <a:prstClr val="black">
                    <a:tint val="75000"/>
                  </a:prstClr>
                </a:solidFill>
              </a:rPr>
              <a:pPr/>
              <a:t>26</a:t>
            </a:fld>
            <a:endParaRPr lang="en-US">
              <a:solidFill>
                <a:prstClr val="black">
                  <a:tint val="75000"/>
                </a:prstClr>
              </a:solidFill>
            </a:endParaRPr>
          </a:p>
        </p:txBody>
      </p:sp>
      <p:sp>
        <p:nvSpPr>
          <p:cNvPr id="12" name="Title 2">
            <a:extLst>
              <a:ext uri="{FF2B5EF4-FFF2-40B4-BE49-F238E27FC236}">
                <a16:creationId xmlns:a16="http://schemas.microsoft.com/office/drawing/2014/main" id="{7425B3E9-F075-48BB-A087-275ED85C5431}"/>
              </a:ext>
            </a:extLst>
          </p:cNvPr>
          <p:cNvSpPr>
            <a:spLocks noGrp="1"/>
          </p:cNvSpPr>
          <p:nvPr>
            <p:ph type="title"/>
          </p:nvPr>
        </p:nvSpPr>
        <p:spPr>
          <a:xfrm>
            <a:off x="1" y="0"/>
            <a:ext cx="3890528" cy="1045839"/>
          </a:xfrm>
          <a:effectLst/>
        </p:spPr>
        <p:txBody>
          <a:bodyPr>
            <a:noAutofit/>
          </a:bodyPr>
          <a:lstStyle/>
          <a:p>
            <a:pPr algn="l"/>
            <a:r>
              <a:rPr lang="en-US"/>
              <a:t>Manage Users –</a:t>
            </a:r>
            <a:br>
              <a:rPr lang="en-US"/>
            </a:br>
            <a:r>
              <a:rPr lang="en-US"/>
              <a:t>Revoke and Archive</a:t>
            </a:r>
          </a:p>
        </p:txBody>
      </p:sp>
      <p:pic>
        <p:nvPicPr>
          <p:cNvPr id="4" name="Picture 3">
            <a:extLst>
              <a:ext uri="{FF2B5EF4-FFF2-40B4-BE49-F238E27FC236}">
                <a16:creationId xmlns:a16="http://schemas.microsoft.com/office/drawing/2014/main" id="{CEF6FC24-5010-4D53-8B18-25C4B2AE184C}"/>
              </a:ext>
            </a:extLst>
          </p:cNvPr>
          <p:cNvPicPr>
            <a:picLocks noChangeAspect="1"/>
          </p:cNvPicPr>
          <p:nvPr/>
        </p:nvPicPr>
        <p:blipFill>
          <a:blip r:embed="rId3"/>
          <a:stretch>
            <a:fillRect/>
          </a:stretch>
        </p:blipFill>
        <p:spPr>
          <a:xfrm>
            <a:off x="643630" y="1113989"/>
            <a:ext cx="4352355" cy="5744012"/>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81ADC3F6-199A-4692-8794-0775BE63A334}"/>
              </a:ext>
            </a:extLst>
          </p:cNvPr>
          <p:cNvSpPr txBox="1">
            <a:spLocks/>
          </p:cNvSpPr>
          <p:nvPr/>
        </p:nvSpPr>
        <p:spPr>
          <a:xfrm>
            <a:off x="9219920" y="6350085"/>
            <a:ext cx="2946680" cy="203116"/>
          </a:xfrm>
          <a:effectLst/>
        </p:spPr>
        <p:txBody>
          <a:bodyPr/>
          <a:lstStyle>
            <a:defPPr>
              <a:defRPr lang="en-US"/>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defRPr/>
            </a:pPr>
            <a:endParaRPr lang="en-US"/>
          </a:p>
        </p:txBody>
      </p:sp>
      <p:sp>
        <p:nvSpPr>
          <p:cNvPr id="6" name="TextBox 5">
            <a:extLst>
              <a:ext uri="{FF2B5EF4-FFF2-40B4-BE49-F238E27FC236}">
                <a16:creationId xmlns:a16="http://schemas.microsoft.com/office/drawing/2014/main" id="{2355FC4F-BEB0-401E-BD5E-F00BB822F945}"/>
              </a:ext>
            </a:extLst>
          </p:cNvPr>
          <p:cNvSpPr txBox="1"/>
          <p:nvPr/>
        </p:nvSpPr>
        <p:spPr>
          <a:xfrm>
            <a:off x="1219200" y="1902023"/>
            <a:ext cx="2671328" cy="307777"/>
          </a:xfrm>
          <a:prstGeom prst="rect">
            <a:avLst/>
          </a:prstGeom>
          <a:solidFill>
            <a:schemeClr val="bg1"/>
          </a:solidFill>
          <a:effectLst/>
        </p:spPr>
        <p:txBody>
          <a:bodyPr wrap="square" rtlCol="0">
            <a:spAutoFit/>
          </a:bodyPr>
          <a:lstStyle/>
          <a:p>
            <a:r>
              <a:rPr lang="en-US" sz="1400"/>
              <a:t>William Pierce</a:t>
            </a:r>
          </a:p>
        </p:txBody>
      </p:sp>
      <p:sp>
        <p:nvSpPr>
          <p:cNvPr id="7" name="TextBox 6">
            <a:extLst>
              <a:ext uri="{FF2B5EF4-FFF2-40B4-BE49-F238E27FC236}">
                <a16:creationId xmlns:a16="http://schemas.microsoft.com/office/drawing/2014/main" id="{73107509-2647-48EA-8674-4E0A6696FF73}"/>
              </a:ext>
            </a:extLst>
          </p:cNvPr>
          <p:cNvSpPr txBox="1"/>
          <p:nvPr/>
        </p:nvSpPr>
        <p:spPr>
          <a:xfrm>
            <a:off x="5867400" y="1343697"/>
            <a:ext cx="5680968" cy="2862322"/>
          </a:xfrm>
          <a:prstGeom prst="rect">
            <a:avLst/>
          </a:prstGeom>
          <a:noFill/>
          <a:ln>
            <a:noFill/>
          </a:ln>
          <a:effectLst/>
          <a:scene3d>
            <a:camera prst="orthographicFront">
              <a:rot lat="0" lon="0" rev="0"/>
            </a:camera>
            <a:lightRig rig="threePt" dir="t"/>
          </a:scene3d>
          <a:sp3d contourW="12700" prstMaterial="matte">
            <a:contourClr>
              <a:schemeClr val="bg1"/>
            </a:contourClr>
          </a:sp3d>
        </p:spPr>
        <p:txBody>
          <a:bodyPr wrap="square" rtlCol="0">
            <a:spAutoFit/>
          </a:bodyPr>
          <a:lstStyle/>
          <a:p>
            <a:r>
              <a:rPr lang="en-US"/>
              <a:t>The user and all services assigned to that user appear.</a:t>
            </a:r>
          </a:p>
          <a:p>
            <a:r>
              <a:rPr lang="en-US"/>
              <a:t> </a:t>
            </a:r>
          </a:p>
          <a:p>
            <a:r>
              <a:rPr lang="en-US"/>
              <a:t>Check the services you wish to revoke and click Save.</a:t>
            </a:r>
          </a:p>
          <a:p>
            <a:r>
              <a:rPr lang="en-US"/>
              <a:t> </a:t>
            </a:r>
          </a:p>
          <a:p>
            <a:r>
              <a:rPr lang="en-US"/>
              <a:t>In all cases when a service is checked, that means it is revoked. </a:t>
            </a:r>
          </a:p>
          <a:p>
            <a:endParaRPr lang="en-US"/>
          </a:p>
          <a:p>
            <a:r>
              <a:rPr lang="en-US"/>
              <a:t>Next click the </a:t>
            </a:r>
            <a:r>
              <a:rPr lang="en-US" b="1"/>
              <a:t>Save</a:t>
            </a:r>
            <a:r>
              <a:rPr lang="en-US"/>
              <a:t> and confirm that this is the action you wish to take.</a:t>
            </a:r>
          </a:p>
        </p:txBody>
      </p:sp>
      <p:cxnSp>
        <p:nvCxnSpPr>
          <p:cNvPr id="8" name="Straight Arrow Connector 7">
            <a:extLst>
              <a:ext uri="{FF2B5EF4-FFF2-40B4-BE49-F238E27FC236}">
                <a16:creationId xmlns:a16="http://schemas.microsoft.com/office/drawing/2014/main" id="{1FABA49C-0D2E-44A8-9AEE-95BD0FE99853}"/>
              </a:ext>
            </a:extLst>
          </p:cNvPr>
          <p:cNvCxnSpPr>
            <a:cxnSpLocks/>
          </p:cNvCxnSpPr>
          <p:nvPr/>
        </p:nvCxnSpPr>
        <p:spPr bwMode="auto">
          <a:xfrm flipH="1">
            <a:off x="4995986" y="2544338"/>
            <a:ext cx="81036" cy="5262"/>
          </a:xfrm>
          <a:prstGeom prst="straightConnector1">
            <a:avLst/>
          </a:prstGeom>
          <a:solidFill>
            <a:schemeClr val="accent1"/>
          </a:solidFill>
          <a:ln w="15875" cap="flat" cmpd="sng" algn="ctr">
            <a:solidFill>
              <a:srgbClr val="316997"/>
            </a:solidFill>
            <a:prstDash val="solid"/>
            <a:round/>
            <a:headEnd type="none" w="med" len="med"/>
            <a:tailEnd type="triangle"/>
          </a:ln>
          <a:effectLst>
            <a:outerShdw dist="35921" dir="2700000" algn="ctr" rotWithShape="0">
              <a:schemeClr val="bg2"/>
            </a:outerShdw>
          </a:effectLst>
        </p:spPr>
      </p:cxnSp>
      <p:sp>
        <p:nvSpPr>
          <p:cNvPr id="9" name="Explosion 1 7">
            <a:extLst>
              <a:ext uri="{FF2B5EF4-FFF2-40B4-BE49-F238E27FC236}">
                <a16:creationId xmlns:a16="http://schemas.microsoft.com/office/drawing/2014/main" id="{E27822A9-98F4-4590-AD70-EED3BE756F04}"/>
              </a:ext>
            </a:extLst>
          </p:cNvPr>
          <p:cNvSpPr/>
          <p:nvPr/>
        </p:nvSpPr>
        <p:spPr bwMode="auto">
          <a:xfrm>
            <a:off x="5270135" y="4445868"/>
            <a:ext cx="5019174" cy="2412132"/>
          </a:xfrm>
          <a:prstGeom prst="irregularSeal1">
            <a:avLst/>
          </a:prstGeom>
          <a:solidFill>
            <a:srgbClr val="9CC1E0"/>
          </a:solidFill>
          <a:ln w="9525" cap="flat" cmpd="sng" algn="ctr">
            <a:solidFill>
              <a:srgbClr val="9CC1E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algn="ctr" eaLnBrk="0" hangingPunct="0"/>
            <a:r>
              <a:rPr lang="en-US" b="1">
                <a:latin typeface="Arial" charset="0"/>
                <a:ea typeface="ヒラギノ角ゴ Pro W3" pitchFamily="1" charset="-128"/>
              </a:rPr>
              <a:t>A checked box means that user or service is archived</a:t>
            </a:r>
            <a:endParaRPr kumimoji="0" lang="en-US" b="1" i="0" u="none" strike="noStrike" cap="none" normalizeH="0" baseline="0">
              <a:ln>
                <a:noFill/>
              </a:ln>
              <a:solidFill>
                <a:schemeClr val="tx1"/>
              </a:solidFill>
              <a:effectLst/>
              <a:latin typeface="Arial" charset="0"/>
              <a:ea typeface="ヒラギノ角ゴ Pro W3" pitchFamily="1" charset="-128"/>
            </a:endParaRPr>
          </a:p>
        </p:txBody>
      </p:sp>
      <p:sp>
        <p:nvSpPr>
          <p:cNvPr id="15" name="Arrow: Right 14">
            <a:extLst>
              <a:ext uri="{FF2B5EF4-FFF2-40B4-BE49-F238E27FC236}">
                <a16:creationId xmlns:a16="http://schemas.microsoft.com/office/drawing/2014/main" id="{3CE00874-AACE-4441-A109-EAD229139404}"/>
              </a:ext>
            </a:extLst>
          </p:cNvPr>
          <p:cNvSpPr/>
          <p:nvPr/>
        </p:nvSpPr>
        <p:spPr bwMode="auto">
          <a:xfrm rot="10800000">
            <a:off x="2554864" y="1141000"/>
            <a:ext cx="952336"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6" name="Arrow: Right 15">
            <a:extLst>
              <a:ext uri="{FF2B5EF4-FFF2-40B4-BE49-F238E27FC236}">
                <a16:creationId xmlns:a16="http://schemas.microsoft.com/office/drawing/2014/main" id="{233F2400-027D-4F63-BCCE-82F2C4DEDBBC}"/>
              </a:ext>
            </a:extLst>
          </p:cNvPr>
          <p:cNvSpPr/>
          <p:nvPr/>
        </p:nvSpPr>
        <p:spPr bwMode="auto">
          <a:xfrm rot="10800000">
            <a:off x="4915064" y="2302022"/>
            <a:ext cx="952336"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7" name="Arrow: Right 16">
            <a:extLst>
              <a:ext uri="{FF2B5EF4-FFF2-40B4-BE49-F238E27FC236}">
                <a16:creationId xmlns:a16="http://schemas.microsoft.com/office/drawing/2014/main" id="{1DE57219-7293-4CCC-A023-98777E014574}"/>
              </a:ext>
            </a:extLst>
          </p:cNvPr>
          <p:cNvSpPr/>
          <p:nvPr/>
        </p:nvSpPr>
        <p:spPr bwMode="auto">
          <a:xfrm rot="10800000">
            <a:off x="4003189" y="6373368"/>
            <a:ext cx="952336"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0" name="TextBox 9">
            <a:hlinkClick r:id="rId4" action="ppaction://hlinksldjump"/>
            <a:extLst>
              <a:ext uri="{FF2B5EF4-FFF2-40B4-BE49-F238E27FC236}">
                <a16:creationId xmlns:a16="http://schemas.microsoft.com/office/drawing/2014/main" id="{0209B51C-98B4-3D67-923B-32E0E6DC9A41}"/>
              </a:ext>
            </a:extLst>
          </p:cNvPr>
          <p:cNvSpPr txBox="1"/>
          <p:nvPr/>
        </p:nvSpPr>
        <p:spPr>
          <a:xfrm>
            <a:off x="10125917" y="5844220"/>
            <a:ext cx="2066083" cy="584775"/>
          </a:xfrm>
          <a:prstGeom prst="rect">
            <a:avLst/>
          </a:prstGeom>
          <a:solidFill>
            <a:schemeClr val="accent6"/>
          </a:solidFill>
        </p:spPr>
        <p:txBody>
          <a:bodyPr wrap="square" rtlCol="0">
            <a:spAutoFit/>
          </a:bodyPr>
          <a:lstStyle/>
          <a:p>
            <a:pPr algn="ctr"/>
            <a:r>
              <a:rPr lang="en-US" sz="1600">
                <a:solidFill>
                  <a:schemeClr val="bg1"/>
                </a:solidFill>
              </a:rPr>
              <a:t>Return to Manage Account Tab slide</a:t>
            </a:r>
            <a:endParaRPr lang="en-US" sz="1600"/>
          </a:p>
        </p:txBody>
      </p:sp>
      <p:sp>
        <p:nvSpPr>
          <p:cNvPr id="11" name="TextBox 10">
            <a:hlinkClick r:id="rId5" action="ppaction://hlinksldjump"/>
            <a:extLst>
              <a:ext uri="{FF2B5EF4-FFF2-40B4-BE49-F238E27FC236}">
                <a16:creationId xmlns:a16="http://schemas.microsoft.com/office/drawing/2014/main" id="{3F67448C-9E4F-B2D7-1E9A-DD7E9BF3D24E}"/>
              </a:ext>
            </a:extLst>
          </p:cNvPr>
          <p:cNvSpPr txBox="1"/>
          <p:nvPr/>
        </p:nvSpPr>
        <p:spPr>
          <a:xfrm>
            <a:off x="10125917" y="6520233"/>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sp>
        <p:nvSpPr>
          <p:cNvPr id="13" name="TextBox 12">
            <a:hlinkClick r:id="rId6" action="ppaction://hlinksldjump"/>
            <a:extLst>
              <a:ext uri="{FF2B5EF4-FFF2-40B4-BE49-F238E27FC236}">
                <a16:creationId xmlns:a16="http://schemas.microsoft.com/office/drawing/2014/main" id="{939AF942-5F89-B075-ADC8-EC69836EF144}"/>
              </a:ext>
            </a:extLst>
          </p:cNvPr>
          <p:cNvSpPr txBox="1"/>
          <p:nvPr/>
        </p:nvSpPr>
        <p:spPr>
          <a:xfrm>
            <a:off x="10125916" y="5163153"/>
            <a:ext cx="2066083" cy="584775"/>
          </a:xfrm>
          <a:prstGeom prst="rect">
            <a:avLst/>
          </a:prstGeom>
          <a:solidFill>
            <a:schemeClr val="accent6"/>
          </a:solidFill>
        </p:spPr>
        <p:txBody>
          <a:bodyPr wrap="square" rtlCol="0">
            <a:spAutoFit/>
          </a:bodyPr>
          <a:lstStyle/>
          <a:p>
            <a:pPr algn="ctr"/>
            <a:r>
              <a:rPr lang="en-US" sz="1600">
                <a:solidFill>
                  <a:schemeClr val="bg1"/>
                </a:solidFill>
              </a:rPr>
              <a:t>Return to previous Manage Users slide</a:t>
            </a:r>
            <a:endParaRPr lang="en-US" sz="1600"/>
          </a:p>
        </p:txBody>
      </p:sp>
    </p:spTree>
    <p:extLst>
      <p:ext uri="{BB962C8B-B14F-4D97-AF65-F5344CB8AC3E}">
        <p14:creationId xmlns:p14="http://schemas.microsoft.com/office/powerpoint/2010/main" val="34701297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0ECD81-BD66-4BEB-80F3-2B66A53454E2}"/>
              </a:ext>
            </a:extLst>
          </p:cNvPr>
          <p:cNvSpPr>
            <a:spLocks noGrp="1"/>
          </p:cNvSpPr>
          <p:nvPr>
            <p:ph type="sldNum" sz="quarter" idx="12"/>
          </p:nvPr>
        </p:nvSpPr>
        <p:spPr>
          <a:xfrm>
            <a:off x="8744160" y="6340839"/>
            <a:ext cx="3251200" cy="228600"/>
          </a:xfrm>
        </p:spPr>
        <p:txBody>
          <a:bodyPr/>
          <a:lstStyle/>
          <a:p>
            <a:fld id="{B5CF97BF-14E3-466D-B7C7-178802BA0935}" type="slidenum">
              <a:rPr lang="en-US" smtClean="0">
                <a:solidFill>
                  <a:prstClr val="black">
                    <a:tint val="75000"/>
                  </a:prstClr>
                </a:solidFill>
              </a:rPr>
              <a:pPr/>
              <a:t>27</a:t>
            </a:fld>
            <a:endParaRPr lang="en-US">
              <a:solidFill>
                <a:prstClr val="black">
                  <a:tint val="75000"/>
                </a:prstClr>
              </a:solidFill>
            </a:endParaRPr>
          </a:p>
        </p:txBody>
      </p:sp>
      <p:sp>
        <p:nvSpPr>
          <p:cNvPr id="14" name="Title 2">
            <a:extLst>
              <a:ext uri="{FF2B5EF4-FFF2-40B4-BE49-F238E27FC236}">
                <a16:creationId xmlns:a16="http://schemas.microsoft.com/office/drawing/2014/main" id="{56BC0E63-D829-40A7-81E3-BB9BFD8E691E}"/>
              </a:ext>
            </a:extLst>
          </p:cNvPr>
          <p:cNvSpPr>
            <a:spLocks noGrp="1"/>
          </p:cNvSpPr>
          <p:nvPr>
            <p:ph type="title"/>
          </p:nvPr>
        </p:nvSpPr>
        <p:spPr>
          <a:xfrm>
            <a:off x="1" y="1"/>
            <a:ext cx="3775722" cy="956038"/>
          </a:xfrm>
        </p:spPr>
        <p:txBody>
          <a:bodyPr>
            <a:noAutofit/>
          </a:bodyPr>
          <a:lstStyle/>
          <a:p>
            <a:pPr algn="l"/>
            <a:r>
              <a:rPr lang="en-US"/>
              <a:t>Manage Users –</a:t>
            </a:r>
            <a:br>
              <a:rPr lang="en-US"/>
            </a:br>
            <a:r>
              <a:rPr lang="en-US"/>
              <a:t>Revoke and Archive</a:t>
            </a:r>
          </a:p>
        </p:txBody>
      </p:sp>
      <p:sp>
        <p:nvSpPr>
          <p:cNvPr id="4" name="Slide Number Placeholder 4">
            <a:extLst>
              <a:ext uri="{FF2B5EF4-FFF2-40B4-BE49-F238E27FC236}">
                <a16:creationId xmlns:a16="http://schemas.microsoft.com/office/drawing/2014/main" id="{37231522-267A-4CC3-BF60-934E1FC91DF7}"/>
              </a:ext>
            </a:extLst>
          </p:cNvPr>
          <p:cNvSpPr txBox="1">
            <a:spLocks/>
          </p:cNvSpPr>
          <p:nvPr/>
        </p:nvSpPr>
        <p:spPr>
          <a:xfrm>
            <a:off x="8782260" y="7025051"/>
            <a:ext cx="3251200" cy="228600"/>
          </a:xfrm>
        </p:spPr>
        <p:txBody>
          <a:bodyPr/>
          <a:lstStyle>
            <a:defPPr>
              <a:defRPr lang="en-US"/>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defRPr/>
            </a:pPr>
            <a:fld id="{7D85F066-46B8-4D27-A622-2A5D95CFD531}" type="slidenum">
              <a:rPr lang="en-US" smtClean="0"/>
              <a:pPr>
                <a:defRPr/>
              </a:pPr>
              <a:t>27</a:t>
            </a:fld>
            <a:endParaRPr lang="en-US"/>
          </a:p>
        </p:txBody>
      </p:sp>
      <p:pic>
        <p:nvPicPr>
          <p:cNvPr id="6" name="Picture 5">
            <a:extLst>
              <a:ext uri="{FF2B5EF4-FFF2-40B4-BE49-F238E27FC236}">
                <a16:creationId xmlns:a16="http://schemas.microsoft.com/office/drawing/2014/main" id="{F0A1B570-D86A-4FA9-ABD8-F2DB87CB6583}"/>
              </a:ext>
            </a:extLst>
          </p:cNvPr>
          <p:cNvPicPr>
            <a:picLocks noChangeAspect="1"/>
          </p:cNvPicPr>
          <p:nvPr/>
        </p:nvPicPr>
        <p:blipFill>
          <a:blip r:embed="rId3"/>
          <a:stretch>
            <a:fillRect/>
          </a:stretch>
        </p:blipFill>
        <p:spPr>
          <a:xfrm>
            <a:off x="6074608" y="2553118"/>
            <a:ext cx="6019800" cy="2945860"/>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E2BD1E99-B743-4A33-A263-7E38322AC34C}"/>
              </a:ext>
            </a:extLst>
          </p:cNvPr>
          <p:cNvSpPr txBox="1"/>
          <p:nvPr/>
        </p:nvSpPr>
        <p:spPr>
          <a:xfrm>
            <a:off x="423592" y="5827762"/>
            <a:ext cx="6484310" cy="646331"/>
          </a:xfrm>
          <a:prstGeom prst="rect">
            <a:avLst/>
          </a:prstGeom>
          <a:solidFill>
            <a:srgbClr val="D6E5F2"/>
          </a:solidFill>
          <a:ln w="254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a:t>Users will no longer be visible in the Manage Users section after they have been archived.</a:t>
            </a:r>
          </a:p>
        </p:txBody>
      </p:sp>
      <p:sp>
        <p:nvSpPr>
          <p:cNvPr id="11" name="TextBox 10">
            <a:extLst>
              <a:ext uri="{FF2B5EF4-FFF2-40B4-BE49-F238E27FC236}">
                <a16:creationId xmlns:a16="http://schemas.microsoft.com/office/drawing/2014/main" id="{1D6E1105-6EC9-43AD-8539-968C201F94F9}"/>
              </a:ext>
            </a:extLst>
          </p:cNvPr>
          <p:cNvSpPr txBox="1"/>
          <p:nvPr/>
        </p:nvSpPr>
        <p:spPr>
          <a:xfrm>
            <a:off x="491113" y="1306922"/>
            <a:ext cx="4953000" cy="369332"/>
          </a:xfrm>
          <a:prstGeom prst="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a:solidFill>
                  <a:schemeClr val="bg1"/>
                </a:solidFill>
              </a:rPr>
              <a:t>Before all services are removed from William.</a:t>
            </a:r>
          </a:p>
        </p:txBody>
      </p:sp>
      <p:sp>
        <p:nvSpPr>
          <p:cNvPr id="12" name="TextBox 11">
            <a:extLst>
              <a:ext uri="{FF2B5EF4-FFF2-40B4-BE49-F238E27FC236}">
                <a16:creationId xmlns:a16="http://schemas.microsoft.com/office/drawing/2014/main" id="{FD83119D-6D37-4AF9-B083-024FC5D38E82}"/>
              </a:ext>
            </a:extLst>
          </p:cNvPr>
          <p:cNvSpPr txBox="1"/>
          <p:nvPr/>
        </p:nvSpPr>
        <p:spPr>
          <a:xfrm>
            <a:off x="6668332" y="1321867"/>
            <a:ext cx="4953000" cy="369332"/>
          </a:xfrm>
          <a:prstGeom prst="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a:solidFill>
                  <a:schemeClr val="bg1"/>
                </a:solidFill>
              </a:rPr>
              <a:t>After all services are removed from William.</a:t>
            </a:r>
          </a:p>
        </p:txBody>
      </p:sp>
      <p:grpSp>
        <p:nvGrpSpPr>
          <p:cNvPr id="15" name="Group 14">
            <a:extLst>
              <a:ext uri="{FF2B5EF4-FFF2-40B4-BE49-F238E27FC236}">
                <a16:creationId xmlns:a16="http://schemas.microsoft.com/office/drawing/2014/main" id="{481C4CC7-F2BE-123B-768A-A1A2B382EBAB}"/>
              </a:ext>
            </a:extLst>
          </p:cNvPr>
          <p:cNvGrpSpPr/>
          <p:nvPr/>
        </p:nvGrpSpPr>
        <p:grpSpPr>
          <a:xfrm>
            <a:off x="74999" y="1828321"/>
            <a:ext cx="5785228" cy="3696597"/>
            <a:chOff x="74999" y="1828321"/>
            <a:chExt cx="5785228" cy="3696597"/>
          </a:xfrm>
        </p:grpSpPr>
        <p:pic>
          <p:nvPicPr>
            <p:cNvPr id="5" name="Picture 4">
              <a:extLst>
                <a:ext uri="{FF2B5EF4-FFF2-40B4-BE49-F238E27FC236}">
                  <a16:creationId xmlns:a16="http://schemas.microsoft.com/office/drawing/2014/main" id="{821F8887-2DA2-401E-AFDF-435A01BCF85C}"/>
                </a:ext>
              </a:extLst>
            </p:cNvPr>
            <p:cNvPicPr>
              <a:picLocks noChangeAspect="1"/>
            </p:cNvPicPr>
            <p:nvPr/>
          </p:nvPicPr>
          <p:blipFill>
            <a:blip r:embed="rId4"/>
            <a:stretch>
              <a:fillRect/>
            </a:stretch>
          </p:blipFill>
          <p:spPr>
            <a:xfrm>
              <a:off x="74999" y="2553118"/>
              <a:ext cx="5785228" cy="2971800"/>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6EDB491B-7F4C-408C-AB0B-04A8C615A8E5}"/>
                </a:ext>
              </a:extLst>
            </p:cNvPr>
            <p:cNvPicPr>
              <a:picLocks noChangeAspect="1"/>
            </p:cNvPicPr>
            <p:nvPr/>
          </p:nvPicPr>
          <p:blipFill>
            <a:blip r:embed="rId5"/>
            <a:stretch>
              <a:fillRect/>
            </a:stretch>
          </p:blipFill>
          <p:spPr>
            <a:xfrm>
              <a:off x="74999" y="1841205"/>
              <a:ext cx="5785228" cy="701067"/>
            </a:xfrm>
            <a:prstGeom prst="rect">
              <a:avLst/>
            </a:prstGeom>
          </p:spPr>
        </p:pic>
        <p:pic>
          <p:nvPicPr>
            <p:cNvPr id="8" name="Picture 7">
              <a:extLst>
                <a:ext uri="{FF2B5EF4-FFF2-40B4-BE49-F238E27FC236}">
                  <a16:creationId xmlns:a16="http://schemas.microsoft.com/office/drawing/2014/main" id="{4EAA41A3-7BAF-4665-A2FA-30BB085A3BEC}"/>
                </a:ext>
              </a:extLst>
            </p:cNvPr>
            <p:cNvPicPr>
              <a:picLocks noChangeAspect="1"/>
            </p:cNvPicPr>
            <p:nvPr/>
          </p:nvPicPr>
          <p:blipFill>
            <a:blip r:embed="rId6"/>
            <a:stretch>
              <a:fillRect/>
            </a:stretch>
          </p:blipFill>
          <p:spPr>
            <a:xfrm>
              <a:off x="5016626" y="1828321"/>
              <a:ext cx="843044" cy="199051"/>
            </a:xfrm>
            <a:prstGeom prst="rect">
              <a:avLst/>
            </a:prstGeom>
          </p:spPr>
        </p:pic>
      </p:grpSp>
      <p:grpSp>
        <p:nvGrpSpPr>
          <p:cNvPr id="3" name="Group 2">
            <a:extLst>
              <a:ext uri="{FF2B5EF4-FFF2-40B4-BE49-F238E27FC236}">
                <a16:creationId xmlns:a16="http://schemas.microsoft.com/office/drawing/2014/main" id="{B559F21B-E10B-C67F-B6A0-FB7B6C3F6242}"/>
              </a:ext>
            </a:extLst>
          </p:cNvPr>
          <p:cNvGrpSpPr/>
          <p:nvPr/>
        </p:nvGrpSpPr>
        <p:grpSpPr>
          <a:xfrm>
            <a:off x="6074608" y="1828321"/>
            <a:ext cx="6019800" cy="752062"/>
            <a:chOff x="6074608" y="1828321"/>
            <a:chExt cx="6019800" cy="752062"/>
          </a:xfrm>
        </p:grpSpPr>
        <p:pic>
          <p:nvPicPr>
            <p:cNvPr id="18" name="Picture 17">
              <a:extLst>
                <a:ext uri="{FF2B5EF4-FFF2-40B4-BE49-F238E27FC236}">
                  <a16:creationId xmlns:a16="http://schemas.microsoft.com/office/drawing/2014/main" id="{275248C9-9FB5-443D-B893-38DE10373557}"/>
                </a:ext>
              </a:extLst>
            </p:cNvPr>
            <p:cNvPicPr>
              <a:picLocks noChangeAspect="1"/>
            </p:cNvPicPr>
            <p:nvPr/>
          </p:nvPicPr>
          <p:blipFill>
            <a:blip r:embed="rId5"/>
            <a:stretch>
              <a:fillRect/>
            </a:stretch>
          </p:blipFill>
          <p:spPr>
            <a:xfrm>
              <a:off x="6074608" y="1850890"/>
              <a:ext cx="6019800" cy="729493"/>
            </a:xfrm>
            <a:prstGeom prst="rect">
              <a:avLst/>
            </a:prstGeom>
          </p:spPr>
        </p:pic>
        <p:pic>
          <p:nvPicPr>
            <p:cNvPr id="19" name="Picture 18">
              <a:extLst>
                <a:ext uri="{FF2B5EF4-FFF2-40B4-BE49-F238E27FC236}">
                  <a16:creationId xmlns:a16="http://schemas.microsoft.com/office/drawing/2014/main" id="{9FA458A6-AFEE-4661-9013-0F64500D51C1}"/>
                </a:ext>
              </a:extLst>
            </p:cNvPr>
            <p:cNvPicPr>
              <a:picLocks noChangeAspect="1"/>
            </p:cNvPicPr>
            <p:nvPr/>
          </p:nvPicPr>
          <p:blipFill>
            <a:blip r:embed="rId6"/>
            <a:stretch>
              <a:fillRect/>
            </a:stretch>
          </p:blipFill>
          <p:spPr>
            <a:xfrm>
              <a:off x="11158957" y="1828321"/>
              <a:ext cx="924751" cy="218343"/>
            </a:xfrm>
            <a:prstGeom prst="rect">
              <a:avLst/>
            </a:prstGeom>
          </p:spPr>
        </p:pic>
      </p:grpSp>
      <p:sp>
        <p:nvSpPr>
          <p:cNvPr id="7" name="TextBox 6">
            <a:hlinkClick r:id="rId7" action="ppaction://hlinksldjump"/>
            <a:extLst>
              <a:ext uri="{FF2B5EF4-FFF2-40B4-BE49-F238E27FC236}">
                <a16:creationId xmlns:a16="http://schemas.microsoft.com/office/drawing/2014/main" id="{EAC81699-00E7-5C64-9270-29B6EC7F99A3}"/>
              </a:ext>
            </a:extLst>
          </p:cNvPr>
          <p:cNvSpPr txBox="1"/>
          <p:nvPr/>
        </p:nvSpPr>
        <p:spPr>
          <a:xfrm>
            <a:off x="10125916" y="5931139"/>
            <a:ext cx="2066083" cy="584775"/>
          </a:xfrm>
          <a:prstGeom prst="rect">
            <a:avLst/>
          </a:prstGeom>
          <a:solidFill>
            <a:schemeClr val="accent6"/>
          </a:solidFill>
        </p:spPr>
        <p:txBody>
          <a:bodyPr wrap="square" rtlCol="0">
            <a:spAutoFit/>
          </a:bodyPr>
          <a:lstStyle/>
          <a:p>
            <a:pPr algn="ctr"/>
            <a:r>
              <a:rPr lang="en-US" sz="1600">
                <a:solidFill>
                  <a:schemeClr val="bg1"/>
                </a:solidFill>
              </a:rPr>
              <a:t>Return to Manage Account Tab slide</a:t>
            </a:r>
            <a:endParaRPr lang="en-US" sz="1600"/>
          </a:p>
        </p:txBody>
      </p:sp>
      <p:sp>
        <p:nvSpPr>
          <p:cNvPr id="9" name="TextBox 8">
            <a:hlinkClick r:id="rId8" action="ppaction://hlinksldjump"/>
            <a:extLst>
              <a:ext uri="{FF2B5EF4-FFF2-40B4-BE49-F238E27FC236}">
                <a16:creationId xmlns:a16="http://schemas.microsoft.com/office/drawing/2014/main" id="{EF64FA7F-C66E-3D45-39BB-5CDD07FBBC2B}"/>
              </a:ext>
            </a:extLst>
          </p:cNvPr>
          <p:cNvSpPr txBox="1"/>
          <p:nvPr/>
        </p:nvSpPr>
        <p:spPr>
          <a:xfrm>
            <a:off x="10125917" y="6549432"/>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sp>
        <p:nvSpPr>
          <p:cNvPr id="13" name="TextBox 12">
            <a:hlinkClick r:id="rId9" action="ppaction://hlinksldjump"/>
            <a:extLst>
              <a:ext uri="{FF2B5EF4-FFF2-40B4-BE49-F238E27FC236}">
                <a16:creationId xmlns:a16="http://schemas.microsoft.com/office/drawing/2014/main" id="{13D8B929-A3BB-A152-968E-8616DDF299F9}"/>
              </a:ext>
            </a:extLst>
          </p:cNvPr>
          <p:cNvSpPr txBox="1"/>
          <p:nvPr/>
        </p:nvSpPr>
        <p:spPr>
          <a:xfrm>
            <a:off x="10125917" y="5274866"/>
            <a:ext cx="2066083" cy="584775"/>
          </a:xfrm>
          <a:prstGeom prst="rect">
            <a:avLst/>
          </a:prstGeom>
          <a:solidFill>
            <a:schemeClr val="accent6"/>
          </a:solidFill>
        </p:spPr>
        <p:txBody>
          <a:bodyPr wrap="square" rtlCol="0">
            <a:spAutoFit/>
          </a:bodyPr>
          <a:lstStyle/>
          <a:p>
            <a:pPr algn="ctr"/>
            <a:r>
              <a:rPr lang="en-US" sz="1600">
                <a:solidFill>
                  <a:schemeClr val="bg1"/>
                </a:solidFill>
              </a:rPr>
              <a:t>Return to previous Manage Users slide</a:t>
            </a:r>
            <a:endParaRPr lang="en-US" sz="1600"/>
          </a:p>
        </p:txBody>
      </p:sp>
      <p:sp>
        <p:nvSpPr>
          <p:cNvPr id="21" name="Rectangle 20">
            <a:extLst>
              <a:ext uri="{FF2B5EF4-FFF2-40B4-BE49-F238E27FC236}">
                <a16:creationId xmlns:a16="http://schemas.microsoft.com/office/drawing/2014/main" id="{902C91E6-59E5-C15A-AC5E-307BBBAD943D}"/>
              </a:ext>
            </a:extLst>
          </p:cNvPr>
          <p:cNvSpPr/>
          <p:nvPr/>
        </p:nvSpPr>
        <p:spPr bwMode="auto">
          <a:xfrm>
            <a:off x="74999" y="4581236"/>
            <a:ext cx="2511183" cy="109912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2" name="Rectangle 21">
            <a:extLst>
              <a:ext uri="{FF2B5EF4-FFF2-40B4-BE49-F238E27FC236}">
                <a16:creationId xmlns:a16="http://schemas.microsoft.com/office/drawing/2014/main" id="{FEDC3ADE-0EE1-6179-F47D-AB2BF1AB77A3}"/>
              </a:ext>
            </a:extLst>
          </p:cNvPr>
          <p:cNvSpPr/>
          <p:nvPr/>
        </p:nvSpPr>
        <p:spPr bwMode="auto">
          <a:xfrm>
            <a:off x="6096000" y="4581236"/>
            <a:ext cx="2511183" cy="109912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3227648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D40E85-2226-4219-85CE-E1F5CF7A462B}"/>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28</a:t>
            </a:fld>
            <a:endParaRPr lang="en-US">
              <a:solidFill>
                <a:prstClr val="black">
                  <a:tint val="75000"/>
                </a:prstClr>
              </a:solidFill>
            </a:endParaRPr>
          </a:p>
        </p:txBody>
      </p:sp>
      <p:sp>
        <p:nvSpPr>
          <p:cNvPr id="11" name="Title 2">
            <a:extLst>
              <a:ext uri="{FF2B5EF4-FFF2-40B4-BE49-F238E27FC236}">
                <a16:creationId xmlns:a16="http://schemas.microsoft.com/office/drawing/2014/main" id="{E9386E02-736E-439D-B526-78FBF67099EA}"/>
              </a:ext>
            </a:extLst>
          </p:cNvPr>
          <p:cNvSpPr>
            <a:spLocks noGrp="1"/>
          </p:cNvSpPr>
          <p:nvPr>
            <p:ph type="title"/>
          </p:nvPr>
        </p:nvSpPr>
        <p:spPr>
          <a:xfrm>
            <a:off x="1" y="26884"/>
            <a:ext cx="3819982" cy="894689"/>
          </a:xfrm>
        </p:spPr>
        <p:txBody>
          <a:bodyPr>
            <a:noAutofit/>
          </a:bodyPr>
          <a:lstStyle/>
          <a:p>
            <a:pPr algn="l"/>
            <a:r>
              <a:rPr lang="en-US"/>
              <a:t>Manage Users –</a:t>
            </a:r>
            <a:br>
              <a:rPr lang="en-US"/>
            </a:br>
            <a:r>
              <a:rPr lang="en-US"/>
              <a:t>Revoke and Archive</a:t>
            </a:r>
          </a:p>
        </p:txBody>
      </p:sp>
      <p:sp>
        <p:nvSpPr>
          <p:cNvPr id="4" name="Slide Number Placeholder 4">
            <a:extLst>
              <a:ext uri="{FF2B5EF4-FFF2-40B4-BE49-F238E27FC236}">
                <a16:creationId xmlns:a16="http://schemas.microsoft.com/office/drawing/2014/main" id="{24D18FAC-9A6B-4C42-8136-20B9D01233B3}"/>
              </a:ext>
            </a:extLst>
          </p:cNvPr>
          <p:cNvSpPr txBox="1">
            <a:spLocks/>
          </p:cNvSpPr>
          <p:nvPr/>
        </p:nvSpPr>
        <p:spPr>
          <a:xfrm>
            <a:off x="9093200" y="6858000"/>
            <a:ext cx="3251200" cy="228600"/>
          </a:xfrm>
        </p:spPr>
        <p:txBody>
          <a:bodyPr/>
          <a:lstStyle>
            <a:defPPr>
              <a:defRPr lang="en-US"/>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defRPr/>
            </a:pPr>
            <a:endParaRPr lang="en-US"/>
          </a:p>
        </p:txBody>
      </p:sp>
      <p:pic>
        <p:nvPicPr>
          <p:cNvPr id="5" name="Picture 4">
            <a:extLst>
              <a:ext uri="{FF2B5EF4-FFF2-40B4-BE49-F238E27FC236}">
                <a16:creationId xmlns:a16="http://schemas.microsoft.com/office/drawing/2014/main" id="{36F5F7E1-8BD7-495D-91D6-2B0D3B37DF51}"/>
              </a:ext>
            </a:extLst>
          </p:cNvPr>
          <p:cNvPicPr>
            <a:picLocks noChangeAspect="1"/>
          </p:cNvPicPr>
          <p:nvPr/>
        </p:nvPicPr>
        <p:blipFill>
          <a:blip r:embed="rId3"/>
          <a:stretch>
            <a:fillRect/>
          </a:stretch>
        </p:blipFill>
        <p:spPr>
          <a:xfrm>
            <a:off x="584200" y="1086314"/>
            <a:ext cx="4392613" cy="574480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AF9AD287-BB96-4D65-B172-F13DC9CFE9AC}"/>
              </a:ext>
            </a:extLst>
          </p:cNvPr>
          <p:cNvPicPr>
            <a:picLocks noChangeAspect="1"/>
          </p:cNvPicPr>
          <p:nvPr/>
        </p:nvPicPr>
        <p:blipFill>
          <a:blip r:embed="rId4"/>
          <a:stretch>
            <a:fillRect/>
          </a:stretch>
        </p:blipFill>
        <p:spPr>
          <a:xfrm>
            <a:off x="1066800" y="1981200"/>
            <a:ext cx="2676079" cy="341393"/>
          </a:xfrm>
          <a:prstGeom prst="rect">
            <a:avLst/>
          </a:prstGeom>
        </p:spPr>
      </p:pic>
      <p:sp>
        <p:nvSpPr>
          <p:cNvPr id="7" name="TextBox 6">
            <a:extLst>
              <a:ext uri="{FF2B5EF4-FFF2-40B4-BE49-F238E27FC236}">
                <a16:creationId xmlns:a16="http://schemas.microsoft.com/office/drawing/2014/main" id="{83677BD8-7B74-4320-96D8-5E8318F86EF4}"/>
              </a:ext>
            </a:extLst>
          </p:cNvPr>
          <p:cNvSpPr txBox="1"/>
          <p:nvPr/>
        </p:nvSpPr>
        <p:spPr>
          <a:xfrm>
            <a:off x="5761420" y="1371600"/>
            <a:ext cx="5308600" cy="3293209"/>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1600"/>
              <a:t>To unarchive a user, uncheck the service you wish to see in Manage Users.</a:t>
            </a:r>
          </a:p>
          <a:p>
            <a:r>
              <a:rPr lang="en-US" sz="1600"/>
              <a:t> </a:t>
            </a:r>
          </a:p>
          <a:p>
            <a:r>
              <a:rPr lang="en-US" sz="1600"/>
              <a:t>Restoring any or all the services will allow the user to appear on the manage users screen. </a:t>
            </a:r>
          </a:p>
          <a:p>
            <a:endParaRPr lang="en-US" sz="1600"/>
          </a:p>
          <a:p>
            <a:r>
              <a:rPr lang="en-US" sz="1600"/>
              <a:t>If all services were removed from the user or if the user was removed from the main CRID, then that user cannot be restored. </a:t>
            </a:r>
          </a:p>
          <a:p>
            <a:endParaRPr lang="en-US" sz="1600" u="sng"/>
          </a:p>
          <a:p>
            <a:r>
              <a:rPr lang="en-US" sz="1600" u="sng"/>
              <a:t>Please note: A user who has a service restored will have to be approved for that service again by the BSA. This can be accomplished in Manage Users.</a:t>
            </a:r>
          </a:p>
        </p:txBody>
      </p:sp>
      <p:sp>
        <p:nvSpPr>
          <p:cNvPr id="9" name="Explosion 1 9">
            <a:extLst>
              <a:ext uri="{FF2B5EF4-FFF2-40B4-BE49-F238E27FC236}">
                <a16:creationId xmlns:a16="http://schemas.microsoft.com/office/drawing/2014/main" id="{1E491120-AE0F-417E-B391-C077A914107A}"/>
              </a:ext>
            </a:extLst>
          </p:cNvPr>
          <p:cNvSpPr/>
          <p:nvPr/>
        </p:nvSpPr>
        <p:spPr bwMode="auto">
          <a:xfrm>
            <a:off x="4995945" y="4778632"/>
            <a:ext cx="5156200" cy="2132642"/>
          </a:xfrm>
          <a:prstGeom prst="irregularSeal1">
            <a:avLst/>
          </a:prstGeom>
          <a:solidFill>
            <a:srgbClr val="9CC1E0"/>
          </a:solidFill>
          <a:ln w="9525" cap="flat" cmpd="sng" algn="ctr">
            <a:solidFill>
              <a:srgbClr val="9CC1E0"/>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a:latin typeface="Arial" charset="0"/>
                <a:ea typeface="ヒラギノ角ゴ Pro W3" pitchFamily="1" charset="-128"/>
              </a:rPr>
              <a:t>A checked box means that user or service is archived</a:t>
            </a:r>
            <a:r>
              <a:rPr lang="en-US" sz="2400" b="1">
                <a:latin typeface="Arial" charset="0"/>
                <a:ea typeface="ヒラギノ角ゴ Pro W3" pitchFamily="1" charset="-128"/>
              </a:rPr>
              <a:t>.</a:t>
            </a:r>
            <a:endParaRPr kumimoji="0" lang="en-US" sz="2400" b="1" i="0" u="none" strike="noStrike" cap="none" normalizeH="0" baseline="0">
              <a:ln>
                <a:noFill/>
              </a:ln>
              <a:solidFill>
                <a:schemeClr val="tx1"/>
              </a:solidFill>
              <a:effectLst/>
              <a:latin typeface="Arial" charset="0"/>
              <a:ea typeface="ヒラギノ角ゴ Pro W3" pitchFamily="1" charset="-128"/>
            </a:endParaRPr>
          </a:p>
        </p:txBody>
      </p:sp>
      <p:sp>
        <p:nvSpPr>
          <p:cNvPr id="14" name="Arrow: Right 13">
            <a:extLst>
              <a:ext uri="{FF2B5EF4-FFF2-40B4-BE49-F238E27FC236}">
                <a16:creationId xmlns:a16="http://schemas.microsoft.com/office/drawing/2014/main" id="{C30F522A-FFF5-4A0F-9B8A-46CF0FAA70D9}"/>
              </a:ext>
            </a:extLst>
          </p:cNvPr>
          <p:cNvSpPr/>
          <p:nvPr/>
        </p:nvSpPr>
        <p:spPr bwMode="auto">
          <a:xfrm rot="10800000">
            <a:off x="2304338" y="1190932"/>
            <a:ext cx="952336"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5" name="Arrow: Right 14">
            <a:extLst>
              <a:ext uri="{FF2B5EF4-FFF2-40B4-BE49-F238E27FC236}">
                <a16:creationId xmlns:a16="http://schemas.microsoft.com/office/drawing/2014/main" id="{7EAD41E0-6C4A-4278-A738-33B256A8A8DD}"/>
              </a:ext>
            </a:extLst>
          </p:cNvPr>
          <p:cNvSpPr/>
          <p:nvPr/>
        </p:nvSpPr>
        <p:spPr bwMode="auto">
          <a:xfrm rot="10800000">
            <a:off x="4809084" y="2667000"/>
            <a:ext cx="952336"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6" name="Arrow: Right 15">
            <a:extLst>
              <a:ext uri="{FF2B5EF4-FFF2-40B4-BE49-F238E27FC236}">
                <a16:creationId xmlns:a16="http://schemas.microsoft.com/office/drawing/2014/main" id="{C2882730-1008-48BC-B1B1-6453D7C7721F}"/>
              </a:ext>
            </a:extLst>
          </p:cNvPr>
          <p:cNvSpPr/>
          <p:nvPr/>
        </p:nvSpPr>
        <p:spPr bwMode="auto">
          <a:xfrm rot="10800000">
            <a:off x="4043609" y="6373368"/>
            <a:ext cx="952336" cy="48463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8" name="TextBox 7">
            <a:hlinkClick r:id="rId5" action="ppaction://hlinksldjump"/>
            <a:extLst>
              <a:ext uri="{FF2B5EF4-FFF2-40B4-BE49-F238E27FC236}">
                <a16:creationId xmlns:a16="http://schemas.microsoft.com/office/drawing/2014/main" id="{BABBD6D0-65E0-9DB2-E35F-0BA96565EA6E}"/>
              </a:ext>
            </a:extLst>
          </p:cNvPr>
          <p:cNvSpPr txBox="1"/>
          <p:nvPr/>
        </p:nvSpPr>
        <p:spPr>
          <a:xfrm>
            <a:off x="10125916" y="5856621"/>
            <a:ext cx="2066083" cy="584775"/>
          </a:xfrm>
          <a:prstGeom prst="rect">
            <a:avLst/>
          </a:prstGeom>
          <a:solidFill>
            <a:schemeClr val="accent6"/>
          </a:solidFill>
        </p:spPr>
        <p:txBody>
          <a:bodyPr wrap="square" rtlCol="0">
            <a:spAutoFit/>
          </a:bodyPr>
          <a:lstStyle/>
          <a:p>
            <a:pPr algn="ctr"/>
            <a:r>
              <a:rPr lang="en-US" sz="1600">
                <a:solidFill>
                  <a:schemeClr val="bg1"/>
                </a:solidFill>
              </a:rPr>
              <a:t>Return to Manage Account Tab slide</a:t>
            </a:r>
            <a:endParaRPr lang="en-US" sz="1600"/>
          </a:p>
        </p:txBody>
      </p:sp>
      <p:sp>
        <p:nvSpPr>
          <p:cNvPr id="10" name="TextBox 9">
            <a:hlinkClick r:id="rId6" action="ppaction://hlinksldjump"/>
            <a:extLst>
              <a:ext uri="{FF2B5EF4-FFF2-40B4-BE49-F238E27FC236}">
                <a16:creationId xmlns:a16="http://schemas.microsoft.com/office/drawing/2014/main" id="{A06FC78E-E011-B8D0-ECA5-F106A785CFCE}"/>
              </a:ext>
            </a:extLst>
          </p:cNvPr>
          <p:cNvSpPr txBox="1"/>
          <p:nvPr/>
        </p:nvSpPr>
        <p:spPr>
          <a:xfrm>
            <a:off x="10125917" y="6477000"/>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sp>
        <p:nvSpPr>
          <p:cNvPr id="12" name="TextBox 11">
            <a:hlinkClick r:id="rId7" action="ppaction://hlinksldjump"/>
            <a:extLst>
              <a:ext uri="{FF2B5EF4-FFF2-40B4-BE49-F238E27FC236}">
                <a16:creationId xmlns:a16="http://schemas.microsoft.com/office/drawing/2014/main" id="{657CC881-FDA9-8CFF-97A5-83A94D16278D}"/>
              </a:ext>
            </a:extLst>
          </p:cNvPr>
          <p:cNvSpPr txBox="1"/>
          <p:nvPr/>
        </p:nvSpPr>
        <p:spPr>
          <a:xfrm>
            <a:off x="10125915" y="5194012"/>
            <a:ext cx="2066083" cy="584775"/>
          </a:xfrm>
          <a:prstGeom prst="rect">
            <a:avLst/>
          </a:prstGeom>
          <a:solidFill>
            <a:schemeClr val="accent6"/>
          </a:solidFill>
        </p:spPr>
        <p:txBody>
          <a:bodyPr wrap="square" rtlCol="0">
            <a:spAutoFit/>
          </a:bodyPr>
          <a:lstStyle/>
          <a:p>
            <a:pPr algn="ctr"/>
            <a:r>
              <a:rPr lang="en-US" sz="1600" dirty="0">
                <a:solidFill>
                  <a:schemeClr val="bg1"/>
                </a:solidFill>
              </a:rPr>
              <a:t>Return to previous Manage Users slide</a:t>
            </a:r>
            <a:endParaRPr lang="en-US" sz="1600" dirty="0"/>
          </a:p>
        </p:txBody>
      </p:sp>
    </p:spTree>
    <p:extLst>
      <p:ext uri="{BB962C8B-B14F-4D97-AF65-F5344CB8AC3E}">
        <p14:creationId xmlns:p14="http://schemas.microsoft.com/office/powerpoint/2010/main" val="29805851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2DA538-6ADC-481D-85A5-C8EBE8294F01}"/>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29</a:t>
            </a:fld>
            <a:endParaRPr lang="en-US">
              <a:solidFill>
                <a:prstClr val="black">
                  <a:tint val="75000"/>
                </a:prstClr>
              </a:solidFill>
            </a:endParaRPr>
          </a:p>
        </p:txBody>
      </p:sp>
      <p:sp>
        <p:nvSpPr>
          <p:cNvPr id="12" name="Title 2">
            <a:extLst>
              <a:ext uri="{FF2B5EF4-FFF2-40B4-BE49-F238E27FC236}">
                <a16:creationId xmlns:a16="http://schemas.microsoft.com/office/drawing/2014/main" id="{39B744E1-ECC0-4311-B6EE-78BE8B8427F1}"/>
              </a:ext>
            </a:extLst>
          </p:cNvPr>
          <p:cNvSpPr>
            <a:spLocks noGrp="1"/>
          </p:cNvSpPr>
          <p:nvPr>
            <p:ph type="title"/>
          </p:nvPr>
        </p:nvSpPr>
        <p:spPr>
          <a:xfrm>
            <a:off x="0" y="0"/>
            <a:ext cx="3879285" cy="1032733"/>
          </a:xfrm>
        </p:spPr>
        <p:txBody>
          <a:bodyPr>
            <a:noAutofit/>
          </a:bodyPr>
          <a:lstStyle/>
          <a:p>
            <a:pPr algn="l"/>
            <a:r>
              <a:rPr lang="en-US"/>
              <a:t>Manage Users –</a:t>
            </a:r>
            <a:br>
              <a:rPr lang="en-US"/>
            </a:br>
            <a:r>
              <a:rPr lang="en-US"/>
              <a:t>Revoke and Archive</a:t>
            </a:r>
          </a:p>
        </p:txBody>
      </p:sp>
      <p:sp>
        <p:nvSpPr>
          <p:cNvPr id="5" name="Slide Number Placeholder 4">
            <a:extLst>
              <a:ext uri="{FF2B5EF4-FFF2-40B4-BE49-F238E27FC236}">
                <a16:creationId xmlns:a16="http://schemas.microsoft.com/office/drawing/2014/main" id="{08DB69F2-01DC-4436-A5BA-147C04D2999E}"/>
              </a:ext>
            </a:extLst>
          </p:cNvPr>
          <p:cNvSpPr txBox="1">
            <a:spLocks/>
          </p:cNvSpPr>
          <p:nvPr/>
        </p:nvSpPr>
        <p:spPr>
          <a:xfrm>
            <a:off x="8916161" y="7103239"/>
            <a:ext cx="2834683" cy="196362"/>
          </a:xfrm>
        </p:spPr>
        <p:txBody>
          <a:bodyPr/>
          <a:lstStyle>
            <a:defPPr>
              <a:defRPr lang="en-US"/>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defRPr/>
            </a:pPr>
            <a:fld id="{7D85F066-46B8-4D27-A622-2A5D95CFD531}" type="slidenum">
              <a:rPr lang="en-US" smtClean="0"/>
              <a:pPr>
                <a:defRPr/>
              </a:pPr>
              <a:t>29</a:t>
            </a:fld>
            <a:endParaRPr lang="en-US"/>
          </a:p>
        </p:txBody>
      </p:sp>
      <p:pic>
        <p:nvPicPr>
          <p:cNvPr id="6" name="Picture 5">
            <a:extLst>
              <a:ext uri="{FF2B5EF4-FFF2-40B4-BE49-F238E27FC236}">
                <a16:creationId xmlns:a16="http://schemas.microsoft.com/office/drawing/2014/main" id="{7E9091A9-67E0-474C-93F4-0508765C5C8C}"/>
              </a:ext>
            </a:extLst>
          </p:cNvPr>
          <p:cNvPicPr>
            <a:picLocks noChangeAspect="1"/>
          </p:cNvPicPr>
          <p:nvPr/>
        </p:nvPicPr>
        <p:blipFill>
          <a:blip r:embed="rId3"/>
          <a:stretch>
            <a:fillRect/>
          </a:stretch>
        </p:blipFill>
        <p:spPr>
          <a:xfrm>
            <a:off x="178562" y="1464439"/>
            <a:ext cx="3962400" cy="518215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192A395-B49E-4983-AEE4-65A44E550EBC}"/>
              </a:ext>
            </a:extLst>
          </p:cNvPr>
          <p:cNvPicPr>
            <a:picLocks noChangeAspect="1"/>
          </p:cNvPicPr>
          <p:nvPr/>
        </p:nvPicPr>
        <p:blipFill>
          <a:blip r:embed="rId4"/>
          <a:stretch>
            <a:fillRect/>
          </a:stretch>
        </p:blipFill>
        <p:spPr>
          <a:xfrm>
            <a:off x="7223938" y="1435795"/>
            <a:ext cx="4019492" cy="5259080"/>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DBCDAC87-71D1-4C96-9948-442C3E3A7797}"/>
              </a:ext>
            </a:extLst>
          </p:cNvPr>
          <p:cNvSpPr txBox="1"/>
          <p:nvPr/>
        </p:nvSpPr>
        <p:spPr>
          <a:xfrm>
            <a:off x="4498392" y="1399418"/>
            <a:ext cx="2508660" cy="1754326"/>
          </a:xfrm>
          <a:prstGeom prst="rect">
            <a:avLst/>
          </a:prstGeom>
          <a:solidFill>
            <a:srgbClr val="D6E5F2"/>
          </a:solidFill>
          <a:ln w="25400">
            <a:noFill/>
          </a:ln>
          <a:effectLst/>
          <a:scene3d>
            <a:camera prst="orthographicFront">
              <a:rot lat="0" lon="0" rev="0"/>
            </a:camera>
            <a:lightRig rig="threePt" dir="t"/>
          </a:scene3d>
          <a:sp3d prstMaterial="matte">
            <a:bevelT w="127000" h="63500"/>
          </a:sp3d>
        </p:spPr>
        <p:txBody>
          <a:bodyPr wrap="square" rtlCol="0">
            <a:spAutoFit/>
          </a:bodyPr>
          <a:lstStyle/>
          <a:p>
            <a:pPr algn="ctr"/>
            <a:r>
              <a:rPr lang="en-US"/>
              <a:t>When returning to that user in revoke and archive, those services which were archived appear with checkmarks</a:t>
            </a:r>
          </a:p>
        </p:txBody>
      </p:sp>
      <p:sp>
        <p:nvSpPr>
          <p:cNvPr id="10" name="TextBox 9">
            <a:extLst>
              <a:ext uri="{FF2B5EF4-FFF2-40B4-BE49-F238E27FC236}">
                <a16:creationId xmlns:a16="http://schemas.microsoft.com/office/drawing/2014/main" id="{142BD8D3-ACF0-4ECC-9543-A5793E7EABFC}"/>
              </a:ext>
            </a:extLst>
          </p:cNvPr>
          <p:cNvSpPr txBox="1"/>
          <p:nvPr/>
        </p:nvSpPr>
        <p:spPr>
          <a:xfrm>
            <a:off x="4423784" y="4055516"/>
            <a:ext cx="2517332" cy="2031325"/>
          </a:xfrm>
          <a:prstGeom prst="rect">
            <a:avLst/>
          </a:prstGeom>
          <a:solidFill>
            <a:srgbClr val="316997"/>
          </a:solidFill>
          <a:ln w="25400">
            <a:solidFill>
              <a:srgbClr val="316997"/>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a:solidFill>
                  <a:schemeClr val="bg1"/>
                </a:solidFill>
              </a:rPr>
              <a:t>To restore the archived user and records, uncheck the services you would like to return to appear in Manage Users for that user</a:t>
            </a:r>
          </a:p>
        </p:txBody>
      </p:sp>
      <p:sp>
        <p:nvSpPr>
          <p:cNvPr id="13" name="Arrow: Right 12">
            <a:extLst>
              <a:ext uri="{FF2B5EF4-FFF2-40B4-BE49-F238E27FC236}">
                <a16:creationId xmlns:a16="http://schemas.microsoft.com/office/drawing/2014/main" id="{10D9AC83-02E9-46AA-8E59-B2ABA1870524}"/>
              </a:ext>
            </a:extLst>
          </p:cNvPr>
          <p:cNvSpPr/>
          <p:nvPr/>
        </p:nvSpPr>
        <p:spPr bwMode="auto">
          <a:xfrm rot="8967194">
            <a:off x="3789849" y="2850119"/>
            <a:ext cx="1190738" cy="442472"/>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4" name="Arrow: Right 13">
            <a:extLst>
              <a:ext uri="{FF2B5EF4-FFF2-40B4-BE49-F238E27FC236}">
                <a16:creationId xmlns:a16="http://schemas.microsoft.com/office/drawing/2014/main" id="{96653629-59F7-4896-8EC6-558EA5F46907}"/>
              </a:ext>
            </a:extLst>
          </p:cNvPr>
          <p:cNvSpPr/>
          <p:nvPr/>
        </p:nvSpPr>
        <p:spPr bwMode="auto">
          <a:xfrm rot="19582945">
            <a:off x="6614562" y="4016551"/>
            <a:ext cx="1266440" cy="457828"/>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4" name="TextBox 3">
            <a:hlinkClick r:id="rId5" action="ppaction://hlinksldjump"/>
            <a:extLst>
              <a:ext uri="{FF2B5EF4-FFF2-40B4-BE49-F238E27FC236}">
                <a16:creationId xmlns:a16="http://schemas.microsoft.com/office/drawing/2014/main" id="{2A51B472-528F-5550-2588-FDC026B9DDF6}"/>
              </a:ext>
            </a:extLst>
          </p:cNvPr>
          <p:cNvSpPr txBox="1"/>
          <p:nvPr/>
        </p:nvSpPr>
        <p:spPr>
          <a:xfrm>
            <a:off x="10125917" y="5823075"/>
            <a:ext cx="2066083" cy="584775"/>
          </a:xfrm>
          <a:prstGeom prst="rect">
            <a:avLst/>
          </a:prstGeom>
          <a:solidFill>
            <a:schemeClr val="accent6"/>
          </a:solidFill>
        </p:spPr>
        <p:txBody>
          <a:bodyPr wrap="square" rtlCol="0">
            <a:spAutoFit/>
          </a:bodyPr>
          <a:lstStyle/>
          <a:p>
            <a:pPr algn="ctr"/>
            <a:r>
              <a:rPr lang="en-US" sz="1600" dirty="0">
                <a:solidFill>
                  <a:schemeClr val="bg1"/>
                </a:solidFill>
              </a:rPr>
              <a:t>Return to Manage Account Tab slide</a:t>
            </a:r>
            <a:endParaRPr lang="en-US" sz="1600" dirty="0"/>
          </a:p>
        </p:txBody>
      </p:sp>
      <p:sp>
        <p:nvSpPr>
          <p:cNvPr id="8" name="TextBox 7">
            <a:hlinkClick r:id="rId6" action="ppaction://hlinksldjump"/>
            <a:extLst>
              <a:ext uri="{FF2B5EF4-FFF2-40B4-BE49-F238E27FC236}">
                <a16:creationId xmlns:a16="http://schemas.microsoft.com/office/drawing/2014/main" id="{163C080F-0DEC-48FD-0D9E-154DC8F64481}"/>
              </a:ext>
            </a:extLst>
          </p:cNvPr>
          <p:cNvSpPr txBox="1"/>
          <p:nvPr/>
        </p:nvSpPr>
        <p:spPr>
          <a:xfrm>
            <a:off x="10125915" y="6488668"/>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sp>
        <p:nvSpPr>
          <p:cNvPr id="11" name="TextBox 10">
            <a:hlinkClick r:id="rId7" action="ppaction://hlinksldjump"/>
            <a:extLst>
              <a:ext uri="{FF2B5EF4-FFF2-40B4-BE49-F238E27FC236}">
                <a16:creationId xmlns:a16="http://schemas.microsoft.com/office/drawing/2014/main" id="{30F3E921-F98B-33D0-7853-B4156E2BC55C}"/>
              </a:ext>
            </a:extLst>
          </p:cNvPr>
          <p:cNvSpPr txBox="1"/>
          <p:nvPr/>
        </p:nvSpPr>
        <p:spPr>
          <a:xfrm>
            <a:off x="10125914" y="5169150"/>
            <a:ext cx="2066083" cy="584775"/>
          </a:xfrm>
          <a:prstGeom prst="rect">
            <a:avLst/>
          </a:prstGeom>
          <a:solidFill>
            <a:schemeClr val="accent6"/>
          </a:solidFill>
        </p:spPr>
        <p:txBody>
          <a:bodyPr wrap="square" rtlCol="0">
            <a:spAutoFit/>
          </a:bodyPr>
          <a:lstStyle/>
          <a:p>
            <a:pPr algn="ctr"/>
            <a:r>
              <a:rPr lang="en-US" sz="1600">
                <a:solidFill>
                  <a:schemeClr val="bg1"/>
                </a:solidFill>
              </a:rPr>
              <a:t>Return to previous Manage Users slide</a:t>
            </a:r>
            <a:endParaRPr lang="en-US" sz="1600"/>
          </a:p>
        </p:txBody>
      </p:sp>
    </p:spTree>
    <p:extLst>
      <p:ext uri="{BB962C8B-B14F-4D97-AF65-F5344CB8AC3E}">
        <p14:creationId xmlns:p14="http://schemas.microsoft.com/office/powerpoint/2010/main" val="31976234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B37867-37BB-4210-B227-DB6EE732F75A}"/>
              </a:ext>
            </a:extLst>
          </p:cNvPr>
          <p:cNvSpPr>
            <a:spLocks noGrp="1"/>
          </p:cNvSpPr>
          <p:nvPr>
            <p:ph type="title"/>
          </p:nvPr>
        </p:nvSpPr>
        <p:spPr>
          <a:xfrm>
            <a:off x="0" y="0"/>
            <a:ext cx="7395210" cy="651733"/>
          </a:xfrm>
        </p:spPr>
        <p:txBody>
          <a:bodyPr/>
          <a:lstStyle/>
          <a:p>
            <a:pPr algn="l"/>
            <a:r>
              <a:rPr lang="en-US" sz="2400"/>
              <a:t>What is the Business Customer Gateway (BCG)?</a:t>
            </a:r>
          </a:p>
        </p:txBody>
      </p:sp>
      <p:pic>
        <p:nvPicPr>
          <p:cNvPr id="4" name="Picture 3">
            <a:extLst>
              <a:ext uri="{FF2B5EF4-FFF2-40B4-BE49-F238E27FC236}">
                <a16:creationId xmlns:a16="http://schemas.microsoft.com/office/drawing/2014/main" id="{2F0FE550-5F4F-4C58-B694-8D98EEFAB769}"/>
              </a:ext>
            </a:extLst>
          </p:cNvPr>
          <p:cNvPicPr/>
          <p:nvPr/>
        </p:nvPicPr>
        <p:blipFill rotWithShape="1">
          <a:blip r:embed="rId3">
            <a:alphaModFix amt="20000"/>
            <a:extLst>
              <a:ext uri="{28A0092B-C50C-407E-A947-70E740481C1C}">
                <a14:useLocalDpi xmlns:a14="http://schemas.microsoft.com/office/drawing/2010/main" val="0"/>
              </a:ext>
            </a:extLst>
          </a:blip>
          <a:srcRect b="9310"/>
          <a:stretch/>
        </p:blipFill>
        <p:spPr>
          <a:xfrm>
            <a:off x="203200" y="1282701"/>
            <a:ext cx="11557000" cy="5410199"/>
          </a:xfrm>
          <a:prstGeom prst="rect">
            <a:avLst/>
          </a:prstGeom>
        </p:spPr>
      </p:pic>
      <p:sp>
        <p:nvSpPr>
          <p:cNvPr id="5" name="TextBox 4">
            <a:extLst>
              <a:ext uri="{FF2B5EF4-FFF2-40B4-BE49-F238E27FC236}">
                <a16:creationId xmlns:a16="http://schemas.microsoft.com/office/drawing/2014/main" id="{CCD907B4-ABF4-4242-AD80-1C7AFDD8FF4C}"/>
              </a:ext>
            </a:extLst>
          </p:cNvPr>
          <p:cNvSpPr txBox="1"/>
          <p:nvPr/>
        </p:nvSpPr>
        <p:spPr>
          <a:xfrm>
            <a:off x="2362200" y="1282701"/>
            <a:ext cx="7239000" cy="2985433"/>
          </a:xfrm>
          <a:prstGeom prst="rect">
            <a:avLst/>
          </a:prstGeom>
          <a:solidFill>
            <a:srgbClr val="316997"/>
          </a:solidFill>
          <a:ln w="25400">
            <a:solidFill>
              <a:srgbClr val="316997"/>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2000">
                <a:solidFill>
                  <a:schemeClr val="bg1"/>
                </a:solidFill>
              </a:rPr>
              <a:t>The Business Customer Gateway is a secure portal to reach mailing and shipping services. These services are accessed through the BCG but are distinct from the site itself. Access to multiple services is provided through a single username and password. Even though they are accessed thru the BCG, the user is taken to a different application. …hence the name “Gateway.”</a:t>
            </a:r>
          </a:p>
          <a:p>
            <a:pPr algn="ctr"/>
            <a:endParaRPr lang="en-US" sz="2400">
              <a:solidFill>
                <a:schemeClr val="bg1"/>
              </a:solidFill>
            </a:endParaRPr>
          </a:p>
          <a:p>
            <a:pPr algn="ctr"/>
            <a:r>
              <a:rPr lang="en-US" sz="2000">
                <a:solidFill>
                  <a:schemeClr val="bg1"/>
                </a:solidFill>
              </a:rPr>
              <a:t>Please see the example below to see how it works.</a:t>
            </a:r>
          </a:p>
        </p:txBody>
      </p:sp>
      <p:cxnSp>
        <p:nvCxnSpPr>
          <p:cNvPr id="7" name="Straight Arrow Connector 6">
            <a:extLst>
              <a:ext uri="{FF2B5EF4-FFF2-40B4-BE49-F238E27FC236}">
                <a16:creationId xmlns:a16="http://schemas.microsoft.com/office/drawing/2014/main" id="{B4580381-BE38-49EF-923F-B76B8A9ABB89}"/>
              </a:ext>
            </a:extLst>
          </p:cNvPr>
          <p:cNvCxnSpPr>
            <a:cxnSpLocks/>
          </p:cNvCxnSpPr>
          <p:nvPr/>
        </p:nvCxnSpPr>
        <p:spPr bwMode="auto">
          <a:xfrm>
            <a:off x="3342562" y="5172161"/>
            <a:ext cx="552512" cy="1733"/>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a16="http://schemas.microsoft.com/office/drawing/2014/main" id="{90538907-AECB-48F2-8847-105B342DA185}"/>
              </a:ext>
            </a:extLst>
          </p:cNvPr>
          <p:cNvSpPr txBox="1"/>
          <p:nvPr/>
        </p:nvSpPr>
        <p:spPr>
          <a:xfrm>
            <a:off x="3976955" y="4571997"/>
            <a:ext cx="3706046" cy="1200329"/>
          </a:xfrm>
          <a:prstGeom prst="rect">
            <a:avLst/>
          </a:prstGeom>
          <a:solidFill>
            <a:srgbClr val="316997"/>
          </a:solidFill>
          <a:ln w="25400">
            <a:solidFill>
              <a:srgbClr val="316997"/>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ctr">
            <a:spAutoFit/>
          </a:bodyPr>
          <a:lstStyle/>
          <a:p>
            <a:r>
              <a:rPr lang="en-US" sz="2400">
                <a:solidFill>
                  <a:schemeClr val="bg1"/>
                </a:solidFill>
              </a:rPr>
              <a:t>User goes to mailing services and clicks on the link for Postal Wizard.</a:t>
            </a:r>
          </a:p>
        </p:txBody>
      </p:sp>
      <p:cxnSp>
        <p:nvCxnSpPr>
          <p:cNvPr id="9" name="Straight Arrow Connector 8">
            <a:extLst>
              <a:ext uri="{FF2B5EF4-FFF2-40B4-BE49-F238E27FC236}">
                <a16:creationId xmlns:a16="http://schemas.microsoft.com/office/drawing/2014/main" id="{C5B71BC4-6C6E-40EA-A4DD-AE92D116D98C}"/>
              </a:ext>
            </a:extLst>
          </p:cNvPr>
          <p:cNvCxnSpPr>
            <a:cxnSpLocks/>
          </p:cNvCxnSpPr>
          <p:nvPr/>
        </p:nvCxnSpPr>
        <p:spPr bwMode="auto">
          <a:xfrm flipV="1">
            <a:off x="7764882" y="5172161"/>
            <a:ext cx="466997" cy="2"/>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DD069A0B-AD12-4FB5-AE7C-2E926DEE0F77}"/>
              </a:ext>
            </a:extLst>
          </p:cNvPr>
          <p:cNvSpPr txBox="1"/>
          <p:nvPr/>
        </p:nvSpPr>
        <p:spPr>
          <a:xfrm>
            <a:off x="8313760" y="4571998"/>
            <a:ext cx="3706046" cy="1200329"/>
          </a:xfrm>
          <a:prstGeom prst="rect">
            <a:avLst/>
          </a:prstGeom>
          <a:solidFill>
            <a:srgbClr val="316997"/>
          </a:solidFill>
          <a:ln w="25400">
            <a:solidFill>
              <a:srgbClr val="316997"/>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ctr">
            <a:spAutoFit/>
          </a:bodyPr>
          <a:lstStyle/>
          <a:p>
            <a:r>
              <a:rPr lang="en-US" sz="2400">
                <a:solidFill>
                  <a:schemeClr val="bg1"/>
                </a:solidFill>
              </a:rPr>
              <a:t>The user is now in the Postal Wizard  application and has left the BCG.</a:t>
            </a:r>
          </a:p>
        </p:txBody>
      </p:sp>
      <p:sp>
        <p:nvSpPr>
          <p:cNvPr id="11" name="TextBox 10">
            <a:extLst>
              <a:ext uri="{FF2B5EF4-FFF2-40B4-BE49-F238E27FC236}">
                <a16:creationId xmlns:a16="http://schemas.microsoft.com/office/drawing/2014/main" id="{2C20DA0A-F6BD-2407-2C57-7A94F7BF02F8}"/>
              </a:ext>
            </a:extLst>
          </p:cNvPr>
          <p:cNvSpPr txBox="1"/>
          <p:nvPr/>
        </p:nvSpPr>
        <p:spPr>
          <a:xfrm>
            <a:off x="329937" y="4624347"/>
            <a:ext cx="2958208" cy="1200329"/>
          </a:xfrm>
          <a:prstGeom prst="rect">
            <a:avLst/>
          </a:prstGeom>
          <a:solidFill>
            <a:srgbClr val="316997"/>
          </a:solidFill>
          <a:ln w="25400">
            <a:solidFill>
              <a:srgbClr val="316997"/>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ctr">
            <a:spAutoFit/>
          </a:bodyPr>
          <a:lstStyle/>
          <a:p>
            <a:r>
              <a:rPr lang="en-US" sz="2400">
                <a:solidFill>
                  <a:schemeClr val="bg1"/>
                </a:solidFill>
              </a:rPr>
              <a:t>User logs in to the Business Customer Gateway (BCG).</a:t>
            </a:r>
          </a:p>
        </p:txBody>
      </p:sp>
      <p:sp>
        <p:nvSpPr>
          <p:cNvPr id="2" name="TextBox 1">
            <a:hlinkClick r:id="rId4" action="ppaction://hlinksldjump"/>
            <a:extLst>
              <a:ext uri="{FF2B5EF4-FFF2-40B4-BE49-F238E27FC236}">
                <a16:creationId xmlns:a16="http://schemas.microsoft.com/office/drawing/2014/main" id="{CC362A14-3697-C5ED-6114-B4D0DED25F18}"/>
              </a:ext>
            </a:extLst>
          </p:cNvPr>
          <p:cNvSpPr txBox="1"/>
          <p:nvPr/>
        </p:nvSpPr>
        <p:spPr>
          <a:xfrm>
            <a:off x="10125917" y="6488668"/>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spTree>
    <p:extLst>
      <p:ext uri="{BB962C8B-B14F-4D97-AF65-F5344CB8AC3E}">
        <p14:creationId xmlns:p14="http://schemas.microsoft.com/office/powerpoint/2010/main" val="19829762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61A6B6-41A1-D97E-EFF9-30D747F74827}"/>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30</a:t>
            </a:fld>
            <a:endParaRPr lang="en-US">
              <a:solidFill>
                <a:prstClr val="black">
                  <a:tint val="75000"/>
                </a:prstClr>
              </a:solidFill>
            </a:endParaRPr>
          </a:p>
        </p:txBody>
      </p:sp>
      <p:sp>
        <p:nvSpPr>
          <p:cNvPr id="3" name="Title 2">
            <a:extLst>
              <a:ext uri="{FF2B5EF4-FFF2-40B4-BE49-F238E27FC236}">
                <a16:creationId xmlns:a16="http://schemas.microsoft.com/office/drawing/2014/main" id="{90CF4B4B-D0D7-1F0D-A851-116DCFBD432C}"/>
              </a:ext>
            </a:extLst>
          </p:cNvPr>
          <p:cNvSpPr>
            <a:spLocks noGrp="1"/>
          </p:cNvSpPr>
          <p:nvPr>
            <p:ph type="title"/>
          </p:nvPr>
        </p:nvSpPr>
        <p:spPr/>
        <p:txBody>
          <a:bodyPr/>
          <a:lstStyle/>
          <a:p>
            <a:pPr algn="l"/>
            <a:r>
              <a:rPr lang="en-US"/>
              <a:t>Permit Accounts </a:t>
            </a:r>
          </a:p>
        </p:txBody>
      </p:sp>
      <p:pic>
        <p:nvPicPr>
          <p:cNvPr id="4" name="Picture 3">
            <a:extLst>
              <a:ext uri="{FF2B5EF4-FFF2-40B4-BE49-F238E27FC236}">
                <a16:creationId xmlns:a16="http://schemas.microsoft.com/office/drawing/2014/main" id="{D330ADAD-03F1-5BF0-D05A-A54B08874CCD}"/>
              </a:ext>
            </a:extLst>
          </p:cNvPr>
          <p:cNvPicPr>
            <a:picLocks noChangeAspect="1"/>
          </p:cNvPicPr>
          <p:nvPr/>
        </p:nvPicPr>
        <p:blipFill>
          <a:blip r:embed="rId3"/>
          <a:stretch>
            <a:fillRect/>
          </a:stretch>
        </p:blipFill>
        <p:spPr>
          <a:xfrm>
            <a:off x="121620" y="1086236"/>
            <a:ext cx="5620534" cy="743054"/>
          </a:xfrm>
          <a:prstGeom prst="rect">
            <a:avLst/>
          </a:prstGeom>
        </p:spPr>
      </p:pic>
      <p:sp>
        <p:nvSpPr>
          <p:cNvPr id="5" name="Oval 4">
            <a:extLst>
              <a:ext uri="{FF2B5EF4-FFF2-40B4-BE49-F238E27FC236}">
                <a16:creationId xmlns:a16="http://schemas.microsoft.com/office/drawing/2014/main" id="{D2833247-1866-05C9-AB6C-E7B8A2EC68F7}"/>
              </a:ext>
            </a:extLst>
          </p:cNvPr>
          <p:cNvSpPr/>
          <p:nvPr/>
        </p:nvSpPr>
        <p:spPr>
          <a:xfrm>
            <a:off x="204313" y="1486066"/>
            <a:ext cx="1474470" cy="3432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18A4922-FF25-F62F-B5F9-D3A050F8D61C}"/>
              </a:ext>
            </a:extLst>
          </p:cNvPr>
          <p:cNvGrpSpPr/>
          <p:nvPr/>
        </p:nvGrpSpPr>
        <p:grpSpPr>
          <a:xfrm>
            <a:off x="8856695" y="943346"/>
            <a:ext cx="3100071" cy="3637774"/>
            <a:chOff x="7564583" y="1470469"/>
            <a:chExt cx="4139738" cy="5387531"/>
          </a:xfrm>
        </p:grpSpPr>
        <p:pic>
          <p:nvPicPr>
            <p:cNvPr id="7" name="Picture 6">
              <a:extLst>
                <a:ext uri="{FF2B5EF4-FFF2-40B4-BE49-F238E27FC236}">
                  <a16:creationId xmlns:a16="http://schemas.microsoft.com/office/drawing/2014/main" id="{3A4F7E15-4545-ADB9-7025-FE9CEB168E6D}"/>
                </a:ext>
              </a:extLst>
            </p:cNvPr>
            <p:cNvPicPr>
              <a:picLocks noChangeAspect="1"/>
            </p:cNvPicPr>
            <p:nvPr/>
          </p:nvPicPr>
          <p:blipFill>
            <a:blip r:embed="rId4"/>
            <a:stretch>
              <a:fillRect/>
            </a:stretch>
          </p:blipFill>
          <p:spPr>
            <a:xfrm>
              <a:off x="7564583" y="1470469"/>
              <a:ext cx="4139738" cy="5387531"/>
            </a:xfrm>
            <a:prstGeom prst="rect">
              <a:avLst/>
            </a:prstGeom>
          </p:spPr>
        </p:pic>
        <p:sp>
          <p:nvSpPr>
            <p:cNvPr id="8" name="Oval 7">
              <a:extLst>
                <a:ext uri="{FF2B5EF4-FFF2-40B4-BE49-F238E27FC236}">
                  <a16:creationId xmlns:a16="http://schemas.microsoft.com/office/drawing/2014/main" id="{E7F1D8D9-C337-B8EC-FC97-AEE70308AC6A}"/>
                </a:ext>
              </a:extLst>
            </p:cNvPr>
            <p:cNvSpPr/>
            <p:nvPr/>
          </p:nvSpPr>
          <p:spPr>
            <a:xfrm>
              <a:off x="7741921" y="5630487"/>
              <a:ext cx="1418704" cy="4378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9B13ADBE-A480-663E-3C95-D7F52BF0A0C7}"/>
              </a:ext>
            </a:extLst>
          </p:cNvPr>
          <p:cNvPicPr>
            <a:picLocks noChangeAspect="1"/>
          </p:cNvPicPr>
          <p:nvPr/>
        </p:nvPicPr>
        <p:blipFill>
          <a:blip r:embed="rId5"/>
          <a:stretch>
            <a:fillRect/>
          </a:stretch>
        </p:blipFill>
        <p:spPr>
          <a:xfrm>
            <a:off x="0" y="1859074"/>
            <a:ext cx="6534440" cy="2433037"/>
          </a:xfrm>
          <a:prstGeom prst="rect">
            <a:avLst/>
          </a:prstGeom>
        </p:spPr>
      </p:pic>
      <p:sp>
        <p:nvSpPr>
          <p:cNvPr id="15" name="Oval 14">
            <a:extLst>
              <a:ext uri="{FF2B5EF4-FFF2-40B4-BE49-F238E27FC236}">
                <a16:creationId xmlns:a16="http://schemas.microsoft.com/office/drawing/2014/main" id="{E30F8FB9-4496-92EA-C362-17D194CD7AE0}"/>
              </a:ext>
            </a:extLst>
          </p:cNvPr>
          <p:cNvSpPr/>
          <p:nvPr/>
        </p:nvSpPr>
        <p:spPr>
          <a:xfrm>
            <a:off x="204313" y="3308466"/>
            <a:ext cx="6063483" cy="4111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6D67778-9828-8365-718F-84A0AB970D0B}"/>
              </a:ext>
            </a:extLst>
          </p:cNvPr>
          <p:cNvSpPr txBox="1"/>
          <p:nvPr/>
        </p:nvSpPr>
        <p:spPr>
          <a:xfrm>
            <a:off x="6267796" y="943346"/>
            <a:ext cx="2253367" cy="3416320"/>
          </a:xfrm>
          <a:prstGeom prst="rect">
            <a:avLst/>
          </a:prstGeom>
          <a:noFill/>
          <a:ln>
            <a:solidFill>
              <a:srgbClr val="0000FF"/>
            </a:solidFill>
          </a:ln>
        </p:spPr>
        <p:txBody>
          <a:bodyPr wrap="square" rtlCol="0">
            <a:spAutoFit/>
          </a:bodyPr>
          <a:lstStyle/>
          <a:p>
            <a:pPr algn="ctr"/>
            <a:r>
              <a:rPr lang="en-US" sz="2400"/>
              <a:t>Access Manage Permits through Mailing Services or on the Favorite Services widget</a:t>
            </a:r>
            <a:r>
              <a:rPr lang="en-US" sz="1600"/>
              <a:t>. </a:t>
            </a:r>
          </a:p>
        </p:txBody>
      </p:sp>
      <p:sp>
        <p:nvSpPr>
          <p:cNvPr id="24" name="TextBox 23">
            <a:extLst>
              <a:ext uri="{FF2B5EF4-FFF2-40B4-BE49-F238E27FC236}">
                <a16:creationId xmlns:a16="http://schemas.microsoft.com/office/drawing/2014/main" id="{1382D7DF-30B0-003E-7202-19F801BBD8EF}"/>
              </a:ext>
            </a:extLst>
          </p:cNvPr>
          <p:cNvSpPr txBox="1"/>
          <p:nvPr/>
        </p:nvSpPr>
        <p:spPr>
          <a:xfrm>
            <a:off x="889686" y="5065621"/>
            <a:ext cx="3988466" cy="1569660"/>
          </a:xfrm>
          <a:prstGeom prst="rect">
            <a:avLst/>
          </a:prstGeom>
          <a:noFill/>
          <a:ln>
            <a:solidFill>
              <a:srgbClr val="0000FF"/>
            </a:solidFill>
          </a:ln>
        </p:spPr>
        <p:txBody>
          <a:bodyPr wrap="square" rtlCol="0">
            <a:spAutoFit/>
          </a:bodyPr>
          <a:lstStyle/>
          <a:p>
            <a:r>
              <a:rPr lang="en-US" sz="2400"/>
              <a:t>Select the Business Location for which you want to mange the permit (you many only have one listed</a:t>
            </a:r>
            <a:r>
              <a:rPr lang="en-US"/>
              <a:t>)</a:t>
            </a:r>
          </a:p>
        </p:txBody>
      </p:sp>
      <p:pic>
        <p:nvPicPr>
          <p:cNvPr id="25" name="Picture 24">
            <a:extLst>
              <a:ext uri="{FF2B5EF4-FFF2-40B4-BE49-F238E27FC236}">
                <a16:creationId xmlns:a16="http://schemas.microsoft.com/office/drawing/2014/main" id="{ADF3E37D-7E1F-EF43-83ED-1B25924CCEC9}"/>
              </a:ext>
            </a:extLst>
          </p:cNvPr>
          <p:cNvPicPr>
            <a:picLocks noChangeAspect="1"/>
          </p:cNvPicPr>
          <p:nvPr/>
        </p:nvPicPr>
        <p:blipFill>
          <a:blip r:embed="rId6"/>
          <a:stretch>
            <a:fillRect/>
          </a:stretch>
        </p:blipFill>
        <p:spPr>
          <a:xfrm>
            <a:off x="5414612" y="5327894"/>
            <a:ext cx="8212174" cy="860952"/>
          </a:xfrm>
          <a:prstGeom prst="rect">
            <a:avLst/>
          </a:prstGeom>
        </p:spPr>
      </p:pic>
      <p:sp>
        <p:nvSpPr>
          <p:cNvPr id="26" name="Oval 25">
            <a:extLst>
              <a:ext uri="{FF2B5EF4-FFF2-40B4-BE49-F238E27FC236}">
                <a16:creationId xmlns:a16="http://schemas.microsoft.com/office/drawing/2014/main" id="{8B49F1F1-A12A-54F5-C3E2-AB38EC75DB85}"/>
              </a:ext>
            </a:extLst>
          </p:cNvPr>
          <p:cNvSpPr/>
          <p:nvPr/>
        </p:nvSpPr>
        <p:spPr>
          <a:xfrm>
            <a:off x="5414612" y="5684488"/>
            <a:ext cx="1612669" cy="4304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6EE7F0DF-1512-883A-67F0-9D2DF5E7D710}"/>
              </a:ext>
            </a:extLst>
          </p:cNvPr>
          <p:cNvPicPr>
            <a:picLocks noChangeAspect="1"/>
          </p:cNvPicPr>
          <p:nvPr/>
        </p:nvPicPr>
        <p:blipFill>
          <a:blip r:embed="rId7"/>
          <a:stretch>
            <a:fillRect/>
          </a:stretch>
        </p:blipFill>
        <p:spPr>
          <a:xfrm>
            <a:off x="5956203" y="677327"/>
            <a:ext cx="623186" cy="799560"/>
          </a:xfrm>
          <a:prstGeom prst="rect">
            <a:avLst/>
          </a:prstGeom>
        </p:spPr>
      </p:pic>
      <p:pic>
        <p:nvPicPr>
          <p:cNvPr id="30" name="Picture 29">
            <a:extLst>
              <a:ext uri="{FF2B5EF4-FFF2-40B4-BE49-F238E27FC236}">
                <a16:creationId xmlns:a16="http://schemas.microsoft.com/office/drawing/2014/main" id="{6757E56B-719D-1D4D-7473-641BB7D749F2}"/>
              </a:ext>
            </a:extLst>
          </p:cNvPr>
          <p:cNvPicPr>
            <a:picLocks noChangeAspect="1"/>
          </p:cNvPicPr>
          <p:nvPr/>
        </p:nvPicPr>
        <p:blipFill>
          <a:blip r:embed="rId8"/>
          <a:stretch>
            <a:fillRect/>
          </a:stretch>
        </p:blipFill>
        <p:spPr>
          <a:xfrm>
            <a:off x="4688344" y="4752673"/>
            <a:ext cx="726268" cy="931816"/>
          </a:xfrm>
          <a:prstGeom prst="rect">
            <a:avLst/>
          </a:prstGeom>
        </p:spPr>
      </p:pic>
      <p:cxnSp>
        <p:nvCxnSpPr>
          <p:cNvPr id="32" name="Straight Connector 31">
            <a:extLst>
              <a:ext uri="{FF2B5EF4-FFF2-40B4-BE49-F238E27FC236}">
                <a16:creationId xmlns:a16="http://schemas.microsoft.com/office/drawing/2014/main" id="{DD33A969-82BE-9F0A-E79B-158A0090D560}"/>
              </a:ext>
            </a:extLst>
          </p:cNvPr>
          <p:cNvCxnSpPr/>
          <p:nvPr/>
        </p:nvCxnSpPr>
        <p:spPr bwMode="auto">
          <a:xfrm>
            <a:off x="889686" y="4897442"/>
            <a:ext cx="10157255" cy="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6" name="TextBox 5">
            <a:hlinkClick r:id="rId9" action="ppaction://hlinksldjump"/>
            <a:extLst>
              <a:ext uri="{FF2B5EF4-FFF2-40B4-BE49-F238E27FC236}">
                <a16:creationId xmlns:a16="http://schemas.microsoft.com/office/drawing/2014/main" id="{135AE207-E7B0-E0FC-AB1C-8DADD4FE2766}"/>
              </a:ext>
            </a:extLst>
          </p:cNvPr>
          <p:cNvSpPr txBox="1"/>
          <p:nvPr/>
        </p:nvSpPr>
        <p:spPr>
          <a:xfrm>
            <a:off x="10125917" y="6520934"/>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spTree>
    <p:extLst>
      <p:ext uri="{BB962C8B-B14F-4D97-AF65-F5344CB8AC3E}">
        <p14:creationId xmlns:p14="http://schemas.microsoft.com/office/powerpoint/2010/main" val="17980985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61A6B6-41A1-D97E-EFF9-30D747F74827}"/>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31</a:t>
            </a:fld>
            <a:endParaRPr lang="en-US">
              <a:solidFill>
                <a:prstClr val="black">
                  <a:tint val="75000"/>
                </a:prstClr>
              </a:solidFill>
            </a:endParaRPr>
          </a:p>
        </p:txBody>
      </p:sp>
      <p:sp>
        <p:nvSpPr>
          <p:cNvPr id="3" name="Title 2">
            <a:extLst>
              <a:ext uri="{FF2B5EF4-FFF2-40B4-BE49-F238E27FC236}">
                <a16:creationId xmlns:a16="http://schemas.microsoft.com/office/drawing/2014/main" id="{90CF4B4B-D0D7-1F0D-A851-116DCFBD432C}"/>
              </a:ext>
            </a:extLst>
          </p:cNvPr>
          <p:cNvSpPr>
            <a:spLocks noGrp="1"/>
          </p:cNvSpPr>
          <p:nvPr>
            <p:ph type="title"/>
          </p:nvPr>
        </p:nvSpPr>
        <p:spPr/>
        <p:txBody>
          <a:bodyPr/>
          <a:lstStyle/>
          <a:p>
            <a:pPr algn="l"/>
            <a:r>
              <a:rPr lang="en-US"/>
              <a:t>Permit Accounts </a:t>
            </a:r>
          </a:p>
        </p:txBody>
      </p:sp>
      <p:sp>
        <p:nvSpPr>
          <p:cNvPr id="21" name="Freeform: Shape 20">
            <a:hlinkClick r:id="rId3" action="ppaction://hlinksldjump"/>
            <a:extLst>
              <a:ext uri="{FF2B5EF4-FFF2-40B4-BE49-F238E27FC236}">
                <a16:creationId xmlns:a16="http://schemas.microsoft.com/office/drawing/2014/main" id="{75C5F423-E007-BF63-6FAC-456C4BBE0EAF}"/>
              </a:ext>
            </a:extLst>
          </p:cNvPr>
          <p:cNvSpPr/>
          <p:nvPr/>
        </p:nvSpPr>
        <p:spPr>
          <a:xfrm>
            <a:off x="1818480" y="5196043"/>
            <a:ext cx="2303602" cy="1151801"/>
          </a:xfrm>
          <a:custGeom>
            <a:avLst/>
            <a:gdLst>
              <a:gd name="connsiteX0" fmla="*/ 0 w 2303602"/>
              <a:gd name="connsiteY0" fmla="*/ 0 h 1151801"/>
              <a:gd name="connsiteX1" fmla="*/ 2303602 w 2303602"/>
              <a:gd name="connsiteY1" fmla="*/ 0 h 1151801"/>
              <a:gd name="connsiteX2" fmla="*/ 2303602 w 2303602"/>
              <a:gd name="connsiteY2" fmla="*/ 1151801 h 1151801"/>
              <a:gd name="connsiteX3" fmla="*/ 0 w 2303602"/>
              <a:gd name="connsiteY3" fmla="*/ 1151801 h 1151801"/>
              <a:gd name="connsiteX4" fmla="*/ 0 w 2303602"/>
              <a:gd name="connsiteY4" fmla="*/ 0 h 1151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602" h="1151801">
                <a:moveTo>
                  <a:pt x="0" y="0"/>
                </a:moveTo>
                <a:lnTo>
                  <a:pt x="2303602" y="0"/>
                </a:lnTo>
                <a:lnTo>
                  <a:pt x="2303602" y="1151801"/>
                </a:lnTo>
                <a:lnTo>
                  <a:pt x="0" y="115180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a:t>Verify My Permit</a:t>
            </a:r>
          </a:p>
        </p:txBody>
      </p:sp>
      <p:sp>
        <p:nvSpPr>
          <p:cNvPr id="22" name="Freeform: Shape 21">
            <a:hlinkClick r:id="rId4" action="ppaction://hlinksldjump"/>
            <a:extLst>
              <a:ext uri="{FF2B5EF4-FFF2-40B4-BE49-F238E27FC236}">
                <a16:creationId xmlns:a16="http://schemas.microsoft.com/office/drawing/2014/main" id="{9AB611FC-A903-0369-17E5-E902FB0F1DB6}"/>
              </a:ext>
            </a:extLst>
          </p:cNvPr>
          <p:cNvSpPr/>
          <p:nvPr/>
        </p:nvSpPr>
        <p:spPr>
          <a:xfrm>
            <a:off x="4605838" y="5196043"/>
            <a:ext cx="2303602" cy="1151801"/>
          </a:xfrm>
          <a:custGeom>
            <a:avLst/>
            <a:gdLst>
              <a:gd name="connsiteX0" fmla="*/ 0 w 2303602"/>
              <a:gd name="connsiteY0" fmla="*/ 0 h 1151801"/>
              <a:gd name="connsiteX1" fmla="*/ 2303602 w 2303602"/>
              <a:gd name="connsiteY1" fmla="*/ 0 h 1151801"/>
              <a:gd name="connsiteX2" fmla="*/ 2303602 w 2303602"/>
              <a:gd name="connsiteY2" fmla="*/ 1151801 h 1151801"/>
              <a:gd name="connsiteX3" fmla="*/ 0 w 2303602"/>
              <a:gd name="connsiteY3" fmla="*/ 1151801 h 1151801"/>
              <a:gd name="connsiteX4" fmla="*/ 0 w 2303602"/>
              <a:gd name="connsiteY4" fmla="*/ 0 h 1151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602" h="1151801">
                <a:moveTo>
                  <a:pt x="0" y="0"/>
                </a:moveTo>
                <a:lnTo>
                  <a:pt x="2303602" y="0"/>
                </a:lnTo>
                <a:lnTo>
                  <a:pt x="2303602" y="1151801"/>
                </a:lnTo>
                <a:lnTo>
                  <a:pt x="0" y="115180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a:t>Link My Permits</a:t>
            </a:r>
          </a:p>
        </p:txBody>
      </p:sp>
      <p:sp>
        <p:nvSpPr>
          <p:cNvPr id="23" name="Freeform: Shape 22">
            <a:hlinkClick r:id="rId5" action="ppaction://hlinksldjump"/>
            <a:extLst>
              <a:ext uri="{FF2B5EF4-FFF2-40B4-BE49-F238E27FC236}">
                <a16:creationId xmlns:a16="http://schemas.microsoft.com/office/drawing/2014/main" id="{5135EBD1-E339-39D4-715F-8ED2112232C7}"/>
              </a:ext>
            </a:extLst>
          </p:cNvPr>
          <p:cNvSpPr/>
          <p:nvPr/>
        </p:nvSpPr>
        <p:spPr>
          <a:xfrm>
            <a:off x="7393196" y="5196043"/>
            <a:ext cx="2303602" cy="1151801"/>
          </a:xfrm>
          <a:custGeom>
            <a:avLst/>
            <a:gdLst>
              <a:gd name="connsiteX0" fmla="*/ 0 w 2303602"/>
              <a:gd name="connsiteY0" fmla="*/ 0 h 1151801"/>
              <a:gd name="connsiteX1" fmla="*/ 2303602 w 2303602"/>
              <a:gd name="connsiteY1" fmla="*/ 0 h 1151801"/>
              <a:gd name="connsiteX2" fmla="*/ 2303602 w 2303602"/>
              <a:gd name="connsiteY2" fmla="*/ 1151801 h 1151801"/>
              <a:gd name="connsiteX3" fmla="*/ 0 w 2303602"/>
              <a:gd name="connsiteY3" fmla="*/ 1151801 h 1151801"/>
              <a:gd name="connsiteX4" fmla="*/ 0 w 2303602"/>
              <a:gd name="connsiteY4" fmla="*/ 0 h 1151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602" h="1151801">
                <a:moveTo>
                  <a:pt x="0" y="0"/>
                </a:moveTo>
                <a:lnTo>
                  <a:pt x="2303602" y="0"/>
                </a:lnTo>
                <a:lnTo>
                  <a:pt x="2303602" y="1151801"/>
                </a:lnTo>
                <a:lnTo>
                  <a:pt x="0" y="115180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a:t>Apply for New Permits</a:t>
            </a:r>
          </a:p>
        </p:txBody>
      </p:sp>
      <p:pic>
        <p:nvPicPr>
          <p:cNvPr id="9" name="Picture 8">
            <a:extLst>
              <a:ext uri="{FF2B5EF4-FFF2-40B4-BE49-F238E27FC236}">
                <a16:creationId xmlns:a16="http://schemas.microsoft.com/office/drawing/2014/main" id="{1C9E7CF8-B24F-B13F-5179-23C1B366AC7E}"/>
              </a:ext>
            </a:extLst>
          </p:cNvPr>
          <p:cNvPicPr>
            <a:picLocks noChangeAspect="1"/>
          </p:cNvPicPr>
          <p:nvPr/>
        </p:nvPicPr>
        <p:blipFill>
          <a:blip r:embed="rId6"/>
          <a:stretch>
            <a:fillRect/>
          </a:stretch>
        </p:blipFill>
        <p:spPr>
          <a:xfrm>
            <a:off x="174428" y="2190878"/>
            <a:ext cx="12017572" cy="2052180"/>
          </a:xfrm>
          <a:prstGeom prst="rect">
            <a:avLst/>
          </a:prstGeom>
        </p:spPr>
      </p:pic>
      <p:sp>
        <p:nvSpPr>
          <p:cNvPr id="10" name="TextBox 9">
            <a:extLst>
              <a:ext uri="{FF2B5EF4-FFF2-40B4-BE49-F238E27FC236}">
                <a16:creationId xmlns:a16="http://schemas.microsoft.com/office/drawing/2014/main" id="{B1071713-3F83-D2CB-E40D-6823645D7849}"/>
              </a:ext>
            </a:extLst>
          </p:cNvPr>
          <p:cNvSpPr txBox="1"/>
          <p:nvPr/>
        </p:nvSpPr>
        <p:spPr>
          <a:xfrm>
            <a:off x="1149722" y="1543666"/>
            <a:ext cx="4648088" cy="461665"/>
          </a:xfrm>
          <a:prstGeom prst="rect">
            <a:avLst/>
          </a:prstGeom>
          <a:noFill/>
          <a:ln>
            <a:solidFill>
              <a:srgbClr val="0000FF"/>
            </a:solidFill>
          </a:ln>
        </p:spPr>
        <p:txBody>
          <a:bodyPr wrap="square" rtlCol="0">
            <a:spAutoFit/>
          </a:bodyPr>
          <a:lstStyle/>
          <a:p>
            <a:r>
              <a:rPr lang="en-US" sz="2400"/>
              <a:t>Scroll down to the permit tabs.</a:t>
            </a:r>
            <a:endParaRPr lang="en-US"/>
          </a:p>
        </p:txBody>
      </p:sp>
      <p:sp>
        <p:nvSpPr>
          <p:cNvPr id="17" name="TextBox 16">
            <a:extLst>
              <a:ext uri="{FF2B5EF4-FFF2-40B4-BE49-F238E27FC236}">
                <a16:creationId xmlns:a16="http://schemas.microsoft.com/office/drawing/2014/main" id="{FF75F853-039C-C655-AB10-57FF87978173}"/>
              </a:ext>
            </a:extLst>
          </p:cNvPr>
          <p:cNvSpPr txBox="1"/>
          <p:nvPr/>
        </p:nvSpPr>
        <p:spPr>
          <a:xfrm>
            <a:off x="1832777" y="4482112"/>
            <a:ext cx="7930065" cy="584775"/>
          </a:xfrm>
          <a:prstGeom prst="rect">
            <a:avLst/>
          </a:prstGeom>
          <a:noFill/>
        </p:spPr>
        <p:txBody>
          <a:bodyPr wrap="square">
            <a:spAutoFit/>
          </a:bodyPr>
          <a:lstStyle/>
          <a:p>
            <a:pPr marL="290513" algn="ctr"/>
            <a:r>
              <a:rPr lang="en-US" sz="3200" b="1">
                <a:solidFill>
                  <a:srgbClr val="000000"/>
                </a:solidFill>
                <a:highlight>
                  <a:srgbClr val="FFFF00"/>
                </a:highlight>
              </a:rPr>
              <a:t>Select One for Further Instructions </a:t>
            </a:r>
          </a:p>
        </p:txBody>
      </p:sp>
      <p:pic>
        <p:nvPicPr>
          <p:cNvPr id="19" name="Picture 18">
            <a:extLst>
              <a:ext uri="{FF2B5EF4-FFF2-40B4-BE49-F238E27FC236}">
                <a16:creationId xmlns:a16="http://schemas.microsoft.com/office/drawing/2014/main" id="{4ABF7C69-E401-2FE2-3C04-CF9F22900D0B}"/>
              </a:ext>
            </a:extLst>
          </p:cNvPr>
          <p:cNvPicPr>
            <a:picLocks noChangeAspect="1"/>
          </p:cNvPicPr>
          <p:nvPr/>
        </p:nvPicPr>
        <p:blipFill>
          <a:blip r:embed="rId7"/>
          <a:stretch>
            <a:fillRect/>
          </a:stretch>
        </p:blipFill>
        <p:spPr>
          <a:xfrm>
            <a:off x="5569919" y="1283545"/>
            <a:ext cx="455782" cy="584777"/>
          </a:xfrm>
          <a:prstGeom prst="rect">
            <a:avLst/>
          </a:prstGeom>
        </p:spPr>
      </p:pic>
    </p:spTree>
    <p:extLst>
      <p:ext uri="{BB962C8B-B14F-4D97-AF65-F5344CB8AC3E}">
        <p14:creationId xmlns:p14="http://schemas.microsoft.com/office/powerpoint/2010/main" val="11913665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F21E76-729B-2795-6118-6DFBE339D3F8}"/>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32</a:t>
            </a:fld>
            <a:endParaRPr lang="en-US">
              <a:solidFill>
                <a:prstClr val="black">
                  <a:tint val="75000"/>
                </a:prstClr>
              </a:solidFill>
            </a:endParaRPr>
          </a:p>
        </p:txBody>
      </p:sp>
      <p:sp>
        <p:nvSpPr>
          <p:cNvPr id="3" name="Title 2">
            <a:extLst>
              <a:ext uri="{FF2B5EF4-FFF2-40B4-BE49-F238E27FC236}">
                <a16:creationId xmlns:a16="http://schemas.microsoft.com/office/drawing/2014/main" id="{E9D086AA-8DF5-9484-84C7-8882ECDBF6A5}"/>
              </a:ext>
            </a:extLst>
          </p:cNvPr>
          <p:cNvSpPr>
            <a:spLocks noGrp="1"/>
          </p:cNvSpPr>
          <p:nvPr>
            <p:ph type="title"/>
          </p:nvPr>
        </p:nvSpPr>
        <p:spPr>
          <a:xfrm>
            <a:off x="183283" y="123131"/>
            <a:ext cx="4678428" cy="651733"/>
          </a:xfrm>
        </p:spPr>
        <p:txBody>
          <a:bodyPr/>
          <a:lstStyle/>
          <a:p>
            <a:pPr algn="l"/>
            <a:r>
              <a:rPr lang="en-US"/>
              <a:t>Verify Permits in BCG</a:t>
            </a:r>
          </a:p>
        </p:txBody>
      </p:sp>
      <p:sp>
        <p:nvSpPr>
          <p:cNvPr id="5" name="TextBox 4">
            <a:extLst>
              <a:ext uri="{FF2B5EF4-FFF2-40B4-BE49-F238E27FC236}">
                <a16:creationId xmlns:a16="http://schemas.microsoft.com/office/drawing/2014/main" id="{C3587684-E43F-5728-B622-BE7B89CBC601}"/>
              </a:ext>
            </a:extLst>
          </p:cNvPr>
          <p:cNvSpPr txBox="1"/>
          <p:nvPr/>
        </p:nvSpPr>
        <p:spPr>
          <a:xfrm>
            <a:off x="136858" y="922428"/>
            <a:ext cx="11851942" cy="830997"/>
          </a:xfrm>
          <a:prstGeom prst="rect">
            <a:avLst/>
          </a:prstGeom>
          <a:solidFill>
            <a:schemeClr val="bg1"/>
          </a:solidFill>
          <a:ln>
            <a:noFill/>
          </a:ln>
        </p:spPr>
        <p:txBody>
          <a:bodyPr wrap="square" rtlCol="0">
            <a:spAutoFit/>
          </a:bodyPr>
          <a:lstStyle/>
          <a:p>
            <a:r>
              <a:rPr lang="en-US" sz="2400"/>
              <a:t>Select the Permit Profile tab. If your permit is not listed, you will need to link the permit to your account.</a:t>
            </a:r>
          </a:p>
        </p:txBody>
      </p:sp>
      <p:pic>
        <p:nvPicPr>
          <p:cNvPr id="16" name="Picture 15">
            <a:extLst>
              <a:ext uri="{FF2B5EF4-FFF2-40B4-BE49-F238E27FC236}">
                <a16:creationId xmlns:a16="http://schemas.microsoft.com/office/drawing/2014/main" id="{58734D2C-BE71-D4DF-6A9A-02F344E5B62C}"/>
              </a:ext>
            </a:extLst>
          </p:cNvPr>
          <p:cNvPicPr>
            <a:picLocks noChangeAspect="1"/>
          </p:cNvPicPr>
          <p:nvPr/>
        </p:nvPicPr>
        <p:blipFill>
          <a:blip r:embed="rId3"/>
          <a:stretch>
            <a:fillRect/>
          </a:stretch>
        </p:blipFill>
        <p:spPr>
          <a:xfrm>
            <a:off x="225049" y="1753425"/>
            <a:ext cx="10807005" cy="5082554"/>
          </a:xfrm>
          <a:prstGeom prst="rect">
            <a:avLst/>
          </a:prstGeom>
        </p:spPr>
      </p:pic>
      <p:sp>
        <p:nvSpPr>
          <p:cNvPr id="7" name="Oval 6">
            <a:extLst>
              <a:ext uri="{FF2B5EF4-FFF2-40B4-BE49-F238E27FC236}">
                <a16:creationId xmlns:a16="http://schemas.microsoft.com/office/drawing/2014/main" id="{EE9A04BD-114F-0244-9DF6-57AAB774B94B}"/>
              </a:ext>
            </a:extLst>
          </p:cNvPr>
          <p:cNvSpPr/>
          <p:nvPr/>
        </p:nvSpPr>
        <p:spPr>
          <a:xfrm>
            <a:off x="0" y="1734930"/>
            <a:ext cx="1612669" cy="6305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E3F5CDA-B6F0-1F9D-C7D9-A72FA2FA5C89}"/>
              </a:ext>
            </a:extLst>
          </p:cNvPr>
          <p:cNvPicPr>
            <a:picLocks noChangeAspect="1"/>
          </p:cNvPicPr>
          <p:nvPr/>
        </p:nvPicPr>
        <p:blipFill>
          <a:blip r:embed="rId4"/>
          <a:stretch>
            <a:fillRect/>
          </a:stretch>
        </p:blipFill>
        <p:spPr>
          <a:xfrm>
            <a:off x="11763751" y="633685"/>
            <a:ext cx="450098" cy="577485"/>
          </a:xfrm>
          <a:prstGeom prst="rect">
            <a:avLst/>
          </a:prstGeom>
        </p:spPr>
      </p:pic>
      <p:grpSp>
        <p:nvGrpSpPr>
          <p:cNvPr id="17" name="Group 16">
            <a:extLst>
              <a:ext uri="{FF2B5EF4-FFF2-40B4-BE49-F238E27FC236}">
                <a16:creationId xmlns:a16="http://schemas.microsoft.com/office/drawing/2014/main" id="{44EC64D6-F321-E0A1-4B18-A2D2EEFC3E13}"/>
              </a:ext>
            </a:extLst>
          </p:cNvPr>
          <p:cNvGrpSpPr/>
          <p:nvPr/>
        </p:nvGrpSpPr>
        <p:grpSpPr>
          <a:xfrm>
            <a:off x="10157513" y="1387500"/>
            <a:ext cx="1749083" cy="2727711"/>
            <a:chOff x="5531359" y="3478627"/>
            <a:chExt cx="2303604" cy="3643779"/>
          </a:xfrm>
        </p:grpSpPr>
        <p:sp>
          <p:nvSpPr>
            <p:cNvPr id="18" name="Freeform: Shape 17">
              <a:hlinkClick r:id="rId5" action="ppaction://hlinksldjump"/>
              <a:extLst>
                <a:ext uri="{FF2B5EF4-FFF2-40B4-BE49-F238E27FC236}">
                  <a16:creationId xmlns:a16="http://schemas.microsoft.com/office/drawing/2014/main" id="{A8E21346-C281-08EF-EFFA-C2EFF2F43B99}"/>
                </a:ext>
              </a:extLst>
            </p:cNvPr>
            <p:cNvSpPr/>
            <p:nvPr/>
          </p:nvSpPr>
          <p:spPr>
            <a:xfrm>
              <a:off x="5531362" y="5970606"/>
              <a:ext cx="2303601" cy="1151800"/>
            </a:xfrm>
            <a:custGeom>
              <a:avLst/>
              <a:gdLst>
                <a:gd name="connsiteX0" fmla="*/ 0 w 2303602"/>
                <a:gd name="connsiteY0" fmla="*/ 0 h 1151801"/>
                <a:gd name="connsiteX1" fmla="*/ 2303602 w 2303602"/>
                <a:gd name="connsiteY1" fmla="*/ 0 h 1151801"/>
                <a:gd name="connsiteX2" fmla="*/ 2303602 w 2303602"/>
                <a:gd name="connsiteY2" fmla="*/ 1151801 h 1151801"/>
                <a:gd name="connsiteX3" fmla="*/ 0 w 2303602"/>
                <a:gd name="connsiteY3" fmla="*/ 1151801 h 1151801"/>
                <a:gd name="connsiteX4" fmla="*/ 0 w 2303602"/>
                <a:gd name="connsiteY4" fmla="*/ 0 h 1151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602" h="1151801">
                  <a:moveTo>
                    <a:pt x="0" y="0"/>
                  </a:moveTo>
                  <a:lnTo>
                    <a:pt x="2303602" y="0"/>
                  </a:lnTo>
                  <a:lnTo>
                    <a:pt x="2303602" y="1151801"/>
                  </a:lnTo>
                  <a:lnTo>
                    <a:pt x="0" y="115180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2000" kern="1200"/>
                <a:t>My Permits are linked, Continue</a:t>
              </a:r>
            </a:p>
          </p:txBody>
        </p:sp>
        <p:sp>
          <p:nvSpPr>
            <p:cNvPr id="19" name="Freeform: Shape 18">
              <a:hlinkClick r:id="rId6" action="ppaction://hlinksldjump"/>
              <a:extLst>
                <a:ext uri="{FF2B5EF4-FFF2-40B4-BE49-F238E27FC236}">
                  <a16:creationId xmlns:a16="http://schemas.microsoft.com/office/drawing/2014/main" id="{06142FCD-08B1-5C2C-C837-209065A5525F}"/>
                </a:ext>
              </a:extLst>
            </p:cNvPr>
            <p:cNvSpPr/>
            <p:nvPr/>
          </p:nvSpPr>
          <p:spPr>
            <a:xfrm>
              <a:off x="5531359" y="3478627"/>
              <a:ext cx="2303603" cy="1151801"/>
            </a:xfrm>
            <a:custGeom>
              <a:avLst/>
              <a:gdLst>
                <a:gd name="connsiteX0" fmla="*/ 0 w 2303602"/>
                <a:gd name="connsiteY0" fmla="*/ 0 h 1151801"/>
                <a:gd name="connsiteX1" fmla="*/ 2303602 w 2303602"/>
                <a:gd name="connsiteY1" fmla="*/ 0 h 1151801"/>
                <a:gd name="connsiteX2" fmla="*/ 2303602 w 2303602"/>
                <a:gd name="connsiteY2" fmla="*/ 1151801 h 1151801"/>
                <a:gd name="connsiteX3" fmla="*/ 0 w 2303602"/>
                <a:gd name="connsiteY3" fmla="*/ 1151801 h 1151801"/>
                <a:gd name="connsiteX4" fmla="*/ 0 w 2303602"/>
                <a:gd name="connsiteY4" fmla="*/ 0 h 1151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602" h="1151801">
                  <a:moveTo>
                    <a:pt x="0" y="0"/>
                  </a:moveTo>
                  <a:lnTo>
                    <a:pt x="2303602" y="0"/>
                  </a:lnTo>
                  <a:lnTo>
                    <a:pt x="2303602" y="1151801"/>
                  </a:lnTo>
                  <a:lnTo>
                    <a:pt x="0" y="115180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a:t>Link My Permits</a:t>
              </a:r>
            </a:p>
          </p:txBody>
        </p:sp>
      </p:grpSp>
      <p:sp>
        <p:nvSpPr>
          <p:cNvPr id="21" name="Freeform: Shape 20">
            <a:hlinkClick r:id="rId7" action="ppaction://hlinksldjump"/>
            <a:extLst>
              <a:ext uri="{FF2B5EF4-FFF2-40B4-BE49-F238E27FC236}">
                <a16:creationId xmlns:a16="http://schemas.microsoft.com/office/drawing/2014/main" id="{899E1E2F-50C3-F6CE-A92C-EA0006FBE749}"/>
              </a:ext>
            </a:extLst>
          </p:cNvPr>
          <p:cNvSpPr/>
          <p:nvPr/>
        </p:nvSpPr>
        <p:spPr>
          <a:xfrm>
            <a:off x="10217870" y="5270394"/>
            <a:ext cx="1749081" cy="862231"/>
          </a:xfrm>
          <a:custGeom>
            <a:avLst/>
            <a:gdLst>
              <a:gd name="connsiteX0" fmla="*/ 0 w 2303602"/>
              <a:gd name="connsiteY0" fmla="*/ 0 h 1151801"/>
              <a:gd name="connsiteX1" fmla="*/ 2303602 w 2303602"/>
              <a:gd name="connsiteY1" fmla="*/ 0 h 1151801"/>
              <a:gd name="connsiteX2" fmla="*/ 2303602 w 2303602"/>
              <a:gd name="connsiteY2" fmla="*/ 1151801 h 1151801"/>
              <a:gd name="connsiteX3" fmla="*/ 0 w 2303602"/>
              <a:gd name="connsiteY3" fmla="*/ 1151801 h 1151801"/>
              <a:gd name="connsiteX4" fmla="*/ 0 w 2303602"/>
              <a:gd name="connsiteY4" fmla="*/ 0 h 1151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602" h="1151801">
                <a:moveTo>
                  <a:pt x="0" y="0"/>
                </a:moveTo>
                <a:lnTo>
                  <a:pt x="2303602" y="0"/>
                </a:lnTo>
                <a:lnTo>
                  <a:pt x="2303602" y="1151801"/>
                </a:lnTo>
                <a:lnTo>
                  <a:pt x="0" y="115180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2000" kern="1200"/>
              <a:t>Return to Permit Account Selection </a:t>
            </a:r>
          </a:p>
        </p:txBody>
      </p:sp>
    </p:spTree>
    <p:extLst>
      <p:ext uri="{BB962C8B-B14F-4D97-AF65-F5344CB8AC3E}">
        <p14:creationId xmlns:p14="http://schemas.microsoft.com/office/powerpoint/2010/main" val="3987209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F21E76-729B-2795-6118-6DFBE339D3F8}"/>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33</a:t>
            </a:fld>
            <a:endParaRPr lang="en-US">
              <a:solidFill>
                <a:prstClr val="black">
                  <a:tint val="75000"/>
                </a:prstClr>
              </a:solidFill>
            </a:endParaRPr>
          </a:p>
        </p:txBody>
      </p:sp>
      <p:sp>
        <p:nvSpPr>
          <p:cNvPr id="3" name="Title 2">
            <a:extLst>
              <a:ext uri="{FF2B5EF4-FFF2-40B4-BE49-F238E27FC236}">
                <a16:creationId xmlns:a16="http://schemas.microsoft.com/office/drawing/2014/main" id="{E9D086AA-8DF5-9484-84C7-8882ECDBF6A5}"/>
              </a:ext>
            </a:extLst>
          </p:cNvPr>
          <p:cNvSpPr>
            <a:spLocks noGrp="1"/>
          </p:cNvSpPr>
          <p:nvPr>
            <p:ph type="title"/>
          </p:nvPr>
        </p:nvSpPr>
        <p:spPr>
          <a:xfrm>
            <a:off x="183283" y="123131"/>
            <a:ext cx="4678428" cy="651733"/>
          </a:xfrm>
        </p:spPr>
        <p:txBody>
          <a:bodyPr/>
          <a:lstStyle/>
          <a:p>
            <a:pPr algn="l"/>
            <a:r>
              <a:rPr lang="en-US"/>
              <a:t>Link Permits to BCG</a:t>
            </a:r>
          </a:p>
        </p:txBody>
      </p:sp>
      <p:sp>
        <p:nvSpPr>
          <p:cNvPr id="5" name="TextBox 4">
            <a:extLst>
              <a:ext uri="{FF2B5EF4-FFF2-40B4-BE49-F238E27FC236}">
                <a16:creationId xmlns:a16="http://schemas.microsoft.com/office/drawing/2014/main" id="{1B9E9788-3046-8C2E-FE8B-40D974EF127E}"/>
              </a:ext>
            </a:extLst>
          </p:cNvPr>
          <p:cNvSpPr txBox="1"/>
          <p:nvPr/>
        </p:nvSpPr>
        <p:spPr>
          <a:xfrm>
            <a:off x="342072" y="1010934"/>
            <a:ext cx="11646728" cy="1569660"/>
          </a:xfrm>
          <a:prstGeom prst="rect">
            <a:avLst/>
          </a:prstGeom>
          <a:solidFill>
            <a:schemeClr val="bg1"/>
          </a:solidFill>
          <a:ln>
            <a:noFill/>
          </a:ln>
        </p:spPr>
        <p:txBody>
          <a:bodyPr wrap="square" rtlCol="0">
            <a:spAutoFit/>
          </a:bodyPr>
          <a:lstStyle/>
          <a:p>
            <a:r>
              <a:rPr lang="en-US" sz="2400"/>
              <a:t>Select the Permit Validation tab, enter your permit information, and click Validate. If you haven’t used the permit for mailing yet, you can use the application fee in the transaction amount field. If you have had no transactions, you must contact the MSSC to link your permit. </a:t>
            </a:r>
          </a:p>
        </p:txBody>
      </p:sp>
      <p:pic>
        <p:nvPicPr>
          <p:cNvPr id="4" name="Picture 3">
            <a:extLst>
              <a:ext uri="{FF2B5EF4-FFF2-40B4-BE49-F238E27FC236}">
                <a16:creationId xmlns:a16="http://schemas.microsoft.com/office/drawing/2014/main" id="{86D77EFB-EDE4-7146-9C50-AA44EDDFF194}"/>
              </a:ext>
            </a:extLst>
          </p:cNvPr>
          <p:cNvPicPr>
            <a:picLocks noChangeAspect="1"/>
          </p:cNvPicPr>
          <p:nvPr/>
        </p:nvPicPr>
        <p:blipFill>
          <a:blip r:embed="rId3"/>
          <a:stretch>
            <a:fillRect/>
          </a:stretch>
        </p:blipFill>
        <p:spPr>
          <a:xfrm>
            <a:off x="11741902" y="722191"/>
            <a:ext cx="450098" cy="577485"/>
          </a:xfrm>
          <a:prstGeom prst="rect">
            <a:avLst/>
          </a:prstGeom>
        </p:spPr>
      </p:pic>
      <p:pic>
        <p:nvPicPr>
          <p:cNvPr id="16" name="Picture 15">
            <a:extLst>
              <a:ext uri="{FF2B5EF4-FFF2-40B4-BE49-F238E27FC236}">
                <a16:creationId xmlns:a16="http://schemas.microsoft.com/office/drawing/2014/main" id="{C951AFF6-7A90-4FA3-A481-DBFF2DE865CE}"/>
              </a:ext>
            </a:extLst>
          </p:cNvPr>
          <p:cNvPicPr>
            <a:picLocks noChangeAspect="1"/>
          </p:cNvPicPr>
          <p:nvPr/>
        </p:nvPicPr>
        <p:blipFill>
          <a:blip r:embed="rId4"/>
          <a:stretch>
            <a:fillRect/>
          </a:stretch>
        </p:blipFill>
        <p:spPr>
          <a:xfrm>
            <a:off x="333933" y="2580594"/>
            <a:ext cx="9055555" cy="4344572"/>
          </a:xfrm>
          <a:prstGeom prst="rect">
            <a:avLst/>
          </a:prstGeom>
        </p:spPr>
      </p:pic>
      <p:sp>
        <p:nvSpPr>
          <p:cNvPr id="7" name="Oval 6">
            <a:extLst>
              <a:ext uri="{FF2B5EF4-FFF2-40B4-BE49-F238E27FC236}">
                <a16:creationId xmlns:a16="http://schemas.microsoft.com/office/drawing/2014/main" id="{364AB344-B751-A701-9EA1-32E4A623422F}"/>
              </a:ext>
            </a:extLst>
          </p:cNvPr>
          <p:cNvSpPr/>
          <p:nvPr/>
        </p:nvSpPr>
        <p:spPr>
          <a:xfrm>
            <a:off x="2462790" y="2530728"/>
            <a:ext cx="1641703" cy="6535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hlinkClick r:id="rId5" action="ppaction://hlinksldjump"/>
            <a:extLst>
              <a:ext uri="{FF2B5EF4-FFF2-40B4-BE49-F238E27FC236}">
                <a16:creationId xmlns:a16="http://schemas.microsoft.com/office/drawing/2014/main" id="{01A86343-70EC-829D-F84F-E291BECD9255}"/>
              </a:ext>
            </a:extLst>
          </p:cNvPr>
          <p:cNvSpPr/>
          <p:nvPr/>
        </p:nvSpPr>
        <p:spPr>
          <a:xfrm>
            <a:off x="10442918" y="4752793"/>
            <a:ext cx="1749081" cy="862231"/>
          </a:xfrm>
          <a:custGeom>
            <a:avLst/>
            <a:gdLst>
              <a:gd name="connsiteX0" fmla="*/ 0 w 2303602"/>
              <a:gd name="connsiteY0" fmla="*/ 0 h 1151801"/>
              <a:gd name="connsiteX1" fmla="*/ 2303602 w 2303602"/>
              <a:gd name="connsiteY1" fmla="*/ 0 h 1151801"/>
              <a:gd name="connsiteX2" fmla="*/ 2303602 w 2303602"/>
              <a:gd name="connsiteY2" fmla="*/ 1151801 h 1151801"/>
              <a:gd name="connsiteX3" fmla="*/ 0 w 2303602"/>
              <a:gd name="connsiteY3" fmla="*/ 1151801 h 1151801"/>
              <a:gd name="connsiteX4" fmla="*/ 0 w 2303602"/>
              <a:gd name="connsiteY4" fmla="*/ 0 h 1151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602" h="1151801">
                <a:moveTo>
                  <a:pt x="0" y="0"/>
                </a:moveTo>
                <a:lnTo>
                  <a:pt x="2303602" y="0"/>
                </a:lnTo>
                <a:lnTo>
                  <a:pt x="2303602" y="1151801"/>
                </a:lnTo>
                <a:lnTo>
                  <a:pt x="0" y="115180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2000" kern="1200"/>
              <a:t>Return to Permit Account Selection </a:t>
            </a:r>
          </a:p>
        </p:txBody>
      </p:sp>
      <p:sp>
        <p:nvSpPr>
          <p:cNvPr id="18" name="Freeform: Shape 17">
            <a:hlinkClick r:id="rId6" action="ppaction://hlinksldjump"/>
            <a:extLst>
              <a:ext uri="{FF2B5EF4-FFF2-40B4-BE49-F238E27FC236}">
                <a16:creationId xmlns:a16="http://schemas.microsoft.com/office/drawing/2014/main" id="{A813AECD-6C77-2061-599D-0C68358265A3}"/>
              </a:ext>
            </a:extLst>
          </p:cNvPr>
          <p:cNvSpPr/>
          <p:nvPr/>
        </p:nvSpPr>
        <p:spPr>
          <a:xfrm>
            <a:off x="10442919" y="6045884"/>
            <a:ext cx="1749081" cy="862231"/>
          </a:xfrm>
          <a:custGeom>
            <a:avLst/>
            <a:gdLst>
              <a:gd name="connsiteX0" fmla="*/ 0 w 2303602"/>
              <a:gd name="connsiteY0" fmla="*/ 0 h 1151801"/>
              <a:gd name="connsiteX1" fmla="*/ 2303602 w 2303602"/>
              <a:gd name="connsiteY1" fmla="*/ 0 h 1151801"/>
              <a:gd name="connsiteX2" fmla="*/ 2303602 w 2303602"/>
              <a:gd name="connsiteY2" fmla="*/ 1151801 h 1151801"/>
              <a:gd name="connsiteX3" fmla="*/ 0 w 2303602"/>
              <a:gd name="connsiteY3" fmla="*/ 1151801 h 1151801"/>
              <a:gd name="connsiteX4" fmla="*/ 0 w 2303602"/>
              <a:gd name="connsiteY4" fmla="*/ 0 h 1151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602" h="1151801">
                <a:moveTo>
                  <a:pt x="0" y="0"/>
                </a:moveTo>
                <a:lnTo>
                  <a:pt x="2303602" y="0"/>
                </a:lnTo>
                <a:lnTo>
                  <a:pt x="2303602" y="1151801"/>
                </a:lnTo>
                <a:lnTo>
                  <a:pt x="0" y="115180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2000" kern="1200"/>
              <a:t>My Permits are now linked, Continue</a:t>
            </a:r>
          </a:p>
        </p:txBody>
      </p:sp>
    </p:spTree>
    <p:extLst>
      <p:ext uri="{BB962C8B-B14F-4D97-AF65-F5344CB8AC3E}">
        <p14:creationId xmlns:p14="http://schemas.microsoft.com/office/powerpoint/2010/main" val="31709116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3C6867A-2942-DB01-20DB-B8D9F16A27AC}"/>
              </a:ext>
            </a:extLst>
          </p:cNvPr>
          <p:cNvPicPr>
            <a:picLocks noChangeAspect="1"/>
          </p:cNvPicPr>
          <p:nvPr/>
        </p:nvPicPr>
        <p:blipFill>
          <a:blip r:embed="rId3"/>
          <a:stretch>
            <a:fillRect/>
          </a:stretch>
        </p:blipFill>
        <p:spPr>
          <a:xfrm>
            <a:off x="548603" y="1806648"/>
            <a:ext cx="11094794" cy="2381846"/>
          </a:xfrm>
          <a:prstGeom prst="rect">
            <a:avLst/>
          </a:prstGeom>
        </p:spPr>
      </p:pic>
      <p:sp>
        <p:nvSpPr>
          <p:cNvPr id="2" name="Slide Number Placeholder 1">
            <a:extLst>
              <a:ext uri="{FF2B5EF4-FFF2-40B4-BE49-F238E27FC236}">
                <a16:creationId xmlns:a16="http://schemas.microsoft.com/office/drawing/2014/main" id="{4BF21E76-729B-2795-6118-6DFBE339D3F8}"/>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34</a:t>
            </a:fld>
            <a:endParaRPr lang="en-US">
              <a:solidFill>
                <a:prstClr val="black">
                  <a:tint val="75000"/>
                </a:prstClr>
              </a:solidFill>
            </a:endParaRPr>
          </a:p>
        </p:txBody>
      </p:sp>
      <p:sp>
        <p:nvSpPr>
          <p:cNvPr id="3" name="Title 2">
            <a:extLst>
              <a:ext uri="{FF2B5EF4-FFF2-40B4-BE49-F238E27FC236}">
                <a16:creationId xmlns:a16="http://schemas.microsoft.com/office/drawing/2014/main" id="{E9D086AA-8DF5-9484-84C7-8882ECDBF6A5}"/>
              </a:ext>
            </a:extLst>
          </p:cNvPr>
          <p:cNvSpPr>
            <a:spLocks noGrp="1"/>
          </p:cNvSpPr>
          <p:nvPr>
            <p:ph type="title"/>
          </p:nvPr>
        </p:nvSpPr>
        <p:spPr>
          <a:xfrm>
            <a:off x="183283" y="123131"/>
            <a:ext cx="4678428" cy="651733"/>
          </a:xfrm>
        </p:spPr>
        <p:txBody>
          <a:bodyPr/>
          <a:lstStyle/>
          <a:p>
            <a:pPr algn="l"/>
            <a:r>
              <a:rPr lang="en-US"/>
              <a:t>Create Permits in BCG</a:t>
            </a:r>
          </a:p>
        </p:txBody>
      </p:sp>
      <p:sp>
        <p:nvSpPr>
          <p:cNvPr id="4" name="TextBox 3">
            <a:extLst>
              <a:ext uri="{FF2B5EF4-FFF2-40B4-BE49-F238E27FC236}">
                <a16:creationId xmlns:a16="http://schemas.microsoft.com/office/drawing/2014/main" id="{152DF56E-5C3A-CE71-DDA8-9199B40512EF}"/>
              </a:ext>
            </a:extLst>
          </p:cNvPr>
          <p:cNvSpPr txBox="1"/>
          <p:nvPr/>
        </p:nvSpPr>
        <p:spPr>
          <a:xfrm>
            <a:off x="648393" y="1363287"/>
            <a:ext cx="4522123" cy="461665"/>
          </a:xfrm>
          <a:prstGeom prst="rect">
            <a:avLst/>
          </a:prstGeom>
          <a:noFill/>
          <a:ln>
            <a:solidFill>
              <a:srgbClr val="0000FF"/>
            </a:solidFill>
          </a:ln>
        </p:spPr>
        <p:txBody>
          <a:bodyPr wrap="square" rtlCol="0">
            <a:spAutoFit/>
          </a:bodyPr>
          <a:lstStyle/>
          <a:p>
            <a:r>
              <a:rPr lang="en-US" sz="2400"/>
              <a:t>Select the Permit Creation tab.</a:t>
            </a:r>
          </a:p>
        </p:txBody>
      </p:sp>
      <p:sp>
        <p:nvSpPr>
          <p:cNvPr id="7" name="Oval 6">
            <a:extLst>
              <a:ext uri="{FF2B5EF4-FFF2-40B4-BE49-F238E27FC236}">
                <a16:creationId xmlns:a16="http://schemas.microsoft.com/office/drawing/2014/main" id="{C8F58098-C9E4-A89B-A92F-164C12837BCD}"/>
              </a:ext>
            </a:extLst>
          </p:cNvPr>
          <p:cNvSpPr/>
          <p:nvPr/>
        </p:nvSpPr>
        <p:spPr>
          <a:xfrm>
            <a:off x="1546167" y="1812124"/>
            <a:ext cx="1612669" cy="6305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468C9D6-B500-04A6-F1B6-E125DD1C6EF4}"/>
              </a:ext>
            </a:extLst>
          </p:cNvPr>
          <p:cNvPicPr>
            <a:picLocks noChangeAspect="1"/>
          </p:cNvPicPr>
          <p:nvPr/>
        </p:nvPicPr>
        <p:blipFill>
          <a:blip r:embed="rId4"/>
          <a:stretch>
            <a:fillRect/>
          </a:stretch>
        </p:blipFill>
        <p:spPr>
          <a:xfrm>
            <a:off x="4945467" y="1060826"/>
            <a:ext cx="450098" cy="577485"/>
          </a:xfrm>
          <a:prstGeom prst="rect">
            <a:avLst/>
          </a:prstGeom>
        </p:spPr>
      </p:pic>
      <p:sp>
        <p:nvSpPr>
          <p:cNvPr id="13" name="Oval 12">
            <a:extLst>
              <a:ext uri="{FF2B5EF4-FFF2-40B4-BE49-F238E27FC236}">
                <a16:creationId xmlns:a16="http://schemas.microsoft.com/office/drawing/2014/main" id="{2B6EA292-EC35-9414-C89B-1A62E87C0065}"/>
              </a:ext>
            </a:extLst>
          </p:cNvPr>
          <p:cNvSpPr/>
          <p:nvPr/>
        </p:nvSpPr>
        <p:spPr>
          <a:xfrm>
            <a:off x="1848196" y="3413217"/>
            <a:ext cx="1612669" cy="4616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63DF0A7-5637-7D6B-13D1-FECF23C3ADCC}"/>
              </a:ext>
            </a:extLst>
          </p:cNvPr>
          <p:cNvSpPr txBox="1"/>
          <p:nvPr/>
        </p:nvSpPr>
        <p:spPr>
          <a:xfrm>
            <a:off x="548603" y="4008979"/>
            <a:ext cx="4971048" cy="461665"/>
          </a:xfrm>
          <a:prstGeom prst="rect">
            <a:avLst/>
          </a:prstGeom>
          <a:solidFill>
            <a:schemeClr val="bg1"/>
          </a:solidFill>
          <a:ln>
            <a:solidFill>
              <a:srgbClr val="0000FF"/>
            </a:solidFill>
          </a:ln>
        </p:spPr>
        <p:txBody>
          <a:bodyPr wrap="square" rtlCol="0">
            <a:spAutoFit/>
          </a:bodyPr>
          <a:lstStyle/>
          <a:p>
            <a:r>
              <a:rPr lang="en-US" sz="2400"/>
              <a:t>Select the Walk-me Through button</a:t>
            </a:r>
          </a:p>
        </p:txBody>
      </p:sp>
      <p:pic>
        <p:nvPicPr>
          <p:cNvPr id="16" name="Picture 15">
            <a:extLst>
              <a:ext uri="{FF2B5EF4-FFF2-40B4-BE49-F238E27FC236}">
                <a16:creationId xmlns:a16="http://schemas.microsoft.com/office/drawing/2014/main" id="{19F25E6E-990F-2E0B-A19D-4CC025A4E70F}"/>
              </a:ext>
            </a:extLst>
          </p:cNvPr>
          <p:cNvPicPr>
            <a:picLocks noChangeAspect="1"/>
          </p:cNvPicPr>
          <p:nvPr/>
        </p:nvPicPr>
        <p:blipFill>
          <a:blip r:embed="rId5"/>
          <a:stretch>
            <a:fillRect/>
          </a:stretch>
        </p:blipFill>
        <p:spPr>
          <a:xfrm>
            <a:off x="5395566" y="3672779"/>
            <a:ext cx="506470" cy="649812"/>
          </a:xfrm>
          <a:prstGeom prst="rect">
            <a:avLst/>
          </a:prstGeom>
        </p:spPr>
      </p:pic>
      <p:pic>
        <p:nvPicPr>
          <p:cNvPr id="19" name="Picture 18">
            <a:extLst>
              <a:ext uri="{FF2B5EF4-FFF2-40B4-BE49-F238E27FC236}">
                <a16:creationId xmlns:a16="http://schemas.microsoft.com/office/drawing/2014/main" id="{AB7505ED-3276-1694-12A6-A877289D7127}"/>
              </a:ext>
            </a:extLst>
          </p:cNvPr>
          <p:cNvPicPr>
            <a:picLocks noChangeAspect="1"/>
          </p:cNvPicPr>
          <p:nvPr/>
        </p:nvPicPr>
        <p:blipFill>
          <a:blip r:embed="rId6"/>
          <a:stretch>
            <a:fillRect/>
          </a:stretch>
        </p:blipFill>
        <p:spPr>
          <a:xfrm>
            <a:off x="548603" y="4704108"/>
            <a:ext cx="5686131" cy="2030761"/>
          </a:xfrm>
          <a:prstGeom prst="rect">
            <a:avLst/>
          </a:prstGeom>
        </p:spPr>
      </p:pic>
      <p:sp>
        <p:nvSpPr>
          <p:cNvPr id="20" name="TextBox 19">
            <a:extLst>
              <a:ext uri="{FF2B5EF4-FFF2-40B4-BE49-F238E27FC236}">
                <a16:creationId xmlns:a16="http://schemas.microsoft.com/office/drawing/2014/main" id="{4673B909-1FEF-C3AE-8211-571291185E6C}"/>
              </a:ext>
            </a:extLst>
          </p:cNvPr>
          <p:cNvSpPr txBox="1"/>
          <p:nvPr/>
        </p:nvSpPr>
        <p:spPr>
          <a:xfrm>
            <a:off x="6569789" y="5119323"/>
            <a:ext cx="3122851" cy="1200329"/>
          </a:xfrm>
          <a:prstGeom prst="rect">
            <a:avLst/>
          </a:prstGeom>
          <a:solidFill>
            <a:schemeClr val="bg1"/>
          </a:solidFill>
          <a:ln>
            <a:solidFill>
              <a:srgbClr val="0000FF"/>
            </a:solidFill>
          </a:ln>
        </p:spPr>
        <p:txBody>
          <a:bodyPr wrap="square" rtlCol="0">
            <a:spAutoFit/>
          </a:bodyPr>
          <a:lstStyle/>
          <a:p>
            <a:r>
              <a:rPr lang="en-US" sz="2400"/>
              <a:t>Choose your mail type and permit type and continue</a:t>
            </a:r>
          </a:p>
        </p:txBody>
      </p:sp>
      <p:pic>
        <p:nvPicPr>
          <p:cNvPr id="22" name="Picture 21">
            <a:extLst>
              <a:ext uri="{FF2B5EF4-FFF2-40B4-BE49-F238E27FC236}">
                <a16:creationId xmlns:a16="http://schemas.microsoft.com/office/drawing/2014/main" id="{6D14FE50-E9C1-06D6-C0A3-E39C8769153C}"/>
              </a:ext>
            </a:extLst>
          </p:cNvPr>
          <p:cNvPicPr>
            <a:picLocks noChangeAspect="1"/>
          </p:cNvPicPr>
          <p:nvPr/>
        </p:nvPicPr>
        <p:blipFill>
          <a:blip r:embed="rId7"/>
          <a:stretch>
            <a:fillRect/>
          </a:stretch>
        </p:blipFill>
        <p:spPr>
          <a:xfrm>
            <a:off x="9518423" y="4696410"/>
            <a:ext cx="509272" cy="653406"/>
          </a:xfrm>
          <a:prstGeom prst="rect">
            <a:avLst/>
          </a:prstGeom>
        </p:spPr>
      </p:pic>
      <p:sp>
        <p:nvSpPr>
          <p:cNvPr id="23" name="Freeform: Shape 22">
            <a:hlinkClick r:id="rId8" action="ppaction://hlinksldjump"/>
            <a:extLst>
              <a:ext uri="{FF2B5EF4-FFF2-40B4-BE49-F238E27FC236}">
                <a16:creationId xmlns:a16="http://schemas.microsoft.com/office/drawing/2014/main" id="{FB823CBF-8DB7-D250-1D44-EB18AE501210}"/>
              </a:ext>
            </a:extLst>
          </p:cNvPr>
          <p:cNvSpPr/>
          <p:nvPr/>
        </p:nvSpPr>
        <p:spPr>
          <a:xfrm>
            <a:off x="10320218" y="4933527"/>
            <a:ext cx="1749081" cy="862231"/>
          </a:xfrm>
          <a:custGeom>
            <a:avLst/>
            <a:gdLst>
              <a:gd name="connsiteX0" fmla="*/ 0 w 2303602"/>
              <a:gd name="connsiteY0" fmla="*/ 0 h 1151801"/>
              <a:gd name="connsiteX1" fmla="*/ 2303602 w 2303602"/>
              <a:gd name="connsiteY1" fmla="*/ 0 h 1151801"/>
              <a:gd name="connsiteX2" fmla="*/ 2303602 w 2303602"/>
              <a:gd name="connsiteY2" fmla="*/ 1151801 h 1151801"/>
              <a:gd name="connsiteX3" fmla="*/ 0 w 2303602"/>
              <a:gd name="connsiteY3" fmla="*/ 1151801 h 1151801"/>
              <a:gd name="connsiteX4" fmla="*/ 0 w 2303602"/>
              <a:gd name="connsiteY4" fmla="*/ 0 h 1151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602" h="1151801">
                <a:moveTo>
                  <a:pt x="0" y="0"/>
                </a:moveTo>
                <a:lnTo>
                  <a:pt x="2303602" y="0"/>
                </a:lnTo>
                <a:lnTo>
                  <a:pt x="2303602" y="1151801"/>
                </a:lnTo>
                <a:lnTo>
                  <a:pt x="0" y="115180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2000" kern="1200"/>
              <a:t>Return to Permit Account Selection </a:t>
            </a:r>
          </a:p>
        </p:txBody>
      </p:sp>
      <p:sp>
        <p:nvSpPr>
          <p:cNvPr id="24" name="Freeform: Shape 23">
            <a:hlinkClick r:id="rId9" action="ppaction://hlinksldjump"/>
            <a:extLst>
              <a:ext uri="{FF2B5EF4-FFF2-40B4-BE49-F238E27FC236}">
                <a16:creationId xmlns:a16="http://schemas.microsoft.com/office/drawing/2014/main" id="{333A0CC7-6BBA-ABF5-4F27-008470CA816D}"/>
              </a:ext>
            </a:extLst>
          </p:cNvPr>
          <p:cNvSpPr/>
          <p:nvPr/>
        </p:nvSpPr>
        <p:spPr>
          <a:xfrm>
            <a:off x="10363200" y="5888536"/>
            <a:ext cx="1749081" cy="862231"/>
          </a:xfrm>
          <a:custGeom>
            <a:avLst/>
            <a:gdLst>
              <a:gd name="connsiteX0" fmla="*/ 0 w 2303602"/>
              <a:gd name="connsiteY0" fmla="*/ 0 h 1151801"/>
              <a:gd name="connsiteX1" fmla="*/ 2303602 w 2303602"/>
              <a:gd name="connsiteY1" fmla="*/ 0 h 1151801"/>
              <a:gd name="connsiteX2" fmla="*/ 2303602 w 2303602"/>
              <a:gd name="connsiteY2" fmla="*/ 1151801 h 1151801"/>
              <a:gd name="connsiteX3" fmla="*/ 0 w 2303602"/>
              <a:gd name="connsiteY3" fmla="*/ 1151801 h 1151801"/>
              <a:gd name="connsiteX4" fmla="*/ 0 w 2303602"/>
              <a:gd name="connsiteY4" fmla="*/ 0 h 1151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602" h="1151801">
                <a:moveTo>
                  <a:pt x="0" y="0"/>
                </a:moveTo>
                <a:lnTo>
                  <a:pt x="2303602" y="0"/>
                </a:lnTo>
                <a:lnTo>
                  <a:pt x="2303602" y="1151801"/>
                </a:lnTo>
                <a:lnTo>
                  <a:pt x="0" y="115180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2000" kern="1200"/>
              <a:t>Continue</a:t>
            </a:r>
          </a:p>
        </p:txBody>
      </p:sp>
    </p:spTree>
    <p:extLst>
      <p:ext uri="{BB962C8B-B14F-4D97-AF65-F5344CB8AC3E}">
        <p14:creationId xmlns:p14="http://schemas.microsoft.com/office/powerpoint/2010/main" val="35805592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F21E76-729B-2795-6118-6DFBE339D3F8}"/>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35</a:t>
            </a:fld>
            <a:endParaRPr lang="en-US">
              <a:solidFill>
                <a:prstClr val="black">
                  <a:tint val="75000"/>
                </a:prstClr>
              </a:solidFill>
            </a:endParaRPr>
          </a:p>
        </p:txBody>
      </p:sp>
      <p:sp>
        <p:nvSpPr>
          <p:cNvPr id="3" name="Title 2">
            <a:extLst>
              <a:ext uri="{FF2B5EF4-FFF2-40B4-BE49-F238E27FC236}">
                <a16:creationId xmlns:a16="http://schemas.microsoft.com/office/drawing/2014/main" id="{E9D086AA-8DF5-9484-84C7-8882ECDBF6A5}"/>
              </a:ext>
            </a:extLst>
          </p:cNvPr>
          <p:cNvSpPr>
            <a:spLocks noGrp="1"/>
          </p:cNvSpPr>
          <p:nvPr>
            <p:ph type="title"/>
          </p:nvPr>
        </p:nvSpPr>
        <p:spPr>
          <a:xfrm>
            <a:off x="183282" y="123131"/>
            <a:ext cx="5912717" cy="651733"/>
          </a:xfrm>
        </p:spPr>
        <p:txBody>
          <a:bodyPr/>
          <a:lstStyle/>
          <a:p>
            <a:pPr algn="l"/>
            <a:r>
              <a:rPr lang="en-US"/>
              <a:t>Create Permits in BCG continued</a:t>
            </a:r>
          </a:p>
        </p:txBody>
      </p:sp>
      <p:sp>
        <p:nvSpPr>
          <p:cNvPr id="4" name="TextBox 3">
            <a:extLst>
              <a:ext uri="{FF2B5EF4-FFF2-40B4-BE49-F238E27FC236}">
                <a16:creationId xmlns:a16="http://schemas.microsoft.com/office/drawing/2014/main" id="{152DF56E-5C3A-CE71-DDA8-9199B40512EF}"/>
              </a:ext>
            </a:extLst>
          </p:cNvPr>
          <p:cNvSpPr txBox="1"/>
          <p:nvPr/>
        </p:nvSpPr>
        <p:spPr>
          <a:xfrm>
            <a:off x="1" y="1363286"/>
            <a:ext cx="6700058" cy="1200329"/>
          </a:xfrm>
          <a:prstGeom prst="rect">
            <a:avLst/>
          </a:prstGeom>
          <a:noFill/>
          <a:ln>
            <a:solidFill>
              <a:srgbClr val="0000FF"/>
            </a:solidFill>
          </a:ln>
        </p:spPr>
        <p:txBody>
          <a:bodyPr wrap="square" rtlCol="0">
            <a:spAutoFit/>
          </a:bodyPr>
          <a:lstStyle/>
          <a:p>
            <a:r>
              <a:rPr lang="en-US" sz="2400"/>
              <a:t>If you wish to link to an EPS Account or create a trust account (optional) you can make those selections here; otherwise, click Continue.</a:t>
            </a:r>
          </a:p>
        </p:txBody>
      </p:sp>
      <p:sp>
        <p:nvSpPr>
          <p:cNvPr id="14" name="TextBox 13">
            <a:extLst>
              <a:ext uri="{FF2B5EF4-FFF2-40B4-BE49-F238E27FC236}">
                <a16:creationId xmlns:a16="http://schemas.microsoft.com/office/drawing/2014/main" id="{C63DF0A7-5637-7D6B-13D1-FECF23C3ADCC}"/>
              </a:ext>
            </a:extLst>
          </p:cNvPr>
          <p:cNvSpPr txBox="1"/>
          <p:nvPr/>
        </p:nvSpPr>
        <p:spPr>
          <a:xfrm>
            <a:off x="8168353" y="5135940"/>
            <a:ext cx="3116309" cy="1569660"/>
          </a:xfrm>
          <a:prstGeom prst="rect">
            <a:avLst/>
          </a:prstGeom>
          <a:solidFill>
            <a:schemeClr val="bg1"/>
          </a:solidFill>
          <a:ln>
            <a:solidFill>
              <a:srgbClr val="0000FF"/>
            </a:solidFill>
          </a:ln>
        </p:spPr>
        <p:txBody>
          <a:bodyPr wrap="square" rtlCol="0">
            <a:spAutoFit/>
          </a:bodyPr>
          <a:lstStyle/>
          <a:p>
            <a:r>
              <a:rPr lang="en-US" sz="2400"/>
              <a:t>Select the permit type, accept the terms and click Continue</a:t>
            </a:r>
          </a:p>
        </p:txBody>
      </p:sp>
      <p:pic>
        <p:nvPicPr>
          <p:cNvPr id="6" name="Picture 5">
            <a:extLst>
              <a:ext uri="{FF2B5EF4-FFF2-40B4-BE49-F238E27FC236}">
                <a16:creationId xmlns:a16="http://schemas.microsoft.com/office/drawing/2014/main" id="{8B14B780-B54E-0081-BA80-DB77DB0298C7}"/>
              </a:ext>
            </a:extLst>
          </p:cNvPr>
          <p:cNvPicPr>
            <a:picLocks noChangeAspect="1"/>
          </p:cNvPicPr>
          <p:nvPr/>
        </p:nvPicPr>
        <p:blipFill>
          <a:blip r:embed="rId3"/>
          <a:stretch>
            <a:fillRect/>
          </a:stretch>
        </p:blipFill>
        <p:spPr>
          <a:xfrm>
            <a:off x="149065" y="2782706"/>
            <a:ext cx="6655198" cy="3048561"/>
          </a:xfrm>
          <a:prstGeom prst="rect">
            <a:avLst/>
          </a:prstGeom>
        </p:spPr>
      </p:pic>
      <p:pic>
        <p:nvPicPr>
          <p:cNvPr id="9" name="Picture 8">
            <a:extLst>
              <a:ext uri="{FF2B5EF4-FFF2-40B4-BE49-F238E27FC236}">
                <a16:creationId xmlns:a16="http://schemas.microsoft.com/office/drawing/2014/main" id="{CECB8B1E-A300-D80B-BF9D-45B703E1C75C}"/>
              </a:ext>
            </a:extLst>
          </p:cNvPr>
          <p:cNvPicPr>
            <a:picLocks noChangeAspect="1"/>
          </p:cNvPicPr>
          <p:nvPr/>
        </p:nvPicPr>
        <p:blipFill>
          <a:blip r:embed="rId4"/>
          <a:stretch>
            <a:fillRect/>
          </a:stretch>
        </p:blipFill>
        <p:spPr>
          <a:xfrm>
            <a:off x="6486034" y="995675"/>
            <a:ext cx="538767" cy="691249"/>
          </a:xfrm>
          <a:prstGeom prst="rect">
            <a:avLst/>
          </a:prstGeom>
        </p:spPr>
      </p:pic>
      <p:sp>
        <p:nvSpPr>
          <p:cNvPr id="7" name="Oval 6">
            <a:extLst>
              <a:ext uri="{FF2B5EF4-FFF2-40B4-BE49-F238E27FC236}">
                <a16:creationId xmlns:a16="http://schemas.microsoft.com/office/drawing/2014/main" id="{C8F58098-C9E4-A89B-A92F-164C12837BCD}"/>
              </a:ext>
            </a:extLst>
          </p:cNvPr>
          <p:cNvSpPr/>
          <p:nvPr/>
        </p:nvSpPr>
        <p:spPr>
          <a:xfrm>
            <a:off x="6124157" y="5551348"/>
            <a:ext cx="723754" cy="2797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B477000-D58D-BE2B-75DA-878E7DA5AE88}"/>
              </a:ext>
            </a:extLst>
          </p:cNvPr>
          <p:cNvPicPr>
            <a:picLocks noChangeAspect="1"/>
          </p:cNvPicPr>
          <p:nvPr/>
        </p:nvPicPr>
        <p:blipFill>
          <a:blip r:embed="rId5"/>
          <a:stretch>
            <a:fillRect/>
          </a:stretch>
        </p:blipFill>
        <p:spPr>
          <a:xfrm>
            <a:off x="10933517" y="4799563"/>
            <a:ext cx="603943" cy="774871"/>
          </a:xfrm>
          <a:prstGeom prst="rect">
            <a:avLst/>
          </a:prstGeom>
        </p:spPr>
      </p:pic>
      <p:pic>
        <p:nvPicPr>
          <p:cNvPr id="18" name="Picture 17">
            <a:extLst>
              <a:ext uri="{FF2B5EF4-FFF2-40B4-BE49-F238E27FC236}">
                <a16:creationId xmlns:a16="http://schemas.microsoft.com/office/drawing/2014/main" id="{D9AE3959-5135-1592-AB8F-605C45FAA67F}"/>
              </a:ext>
            </a:extLst>
          </p:cNvPr>
          <p:cNvPicPr>
            <a:picLocks noChangeAspect="1"/>
          </p:cNvPicPr>
          <p:nvPr/>
        </p:nvPicPr>
        <p:blipFill>
          <a:blip r:embed="rId6"/>
          <a:stretch>
            <a:fillRect/>
          </a:stretch>
        </p:blipFill>
        <p:spPr>
          <a:xfrm>
            <a:off x="7057390" y="2731643"/>
            <a:ext cx="5033934" cy="2166983"/>
          </a:xfrm>
          <a:prstGeom prst="rect">
            <a:avLst/>
          </a:prstGeom>
        </p:spPr>
      </p:pic>
      <p:sp>
        <p:nvSpPr>
          <p:cNvPr id="19" name="Oval 18">
            <a:extLst>
              <a:ext uri="{FF2B5EF4-FFF2-40B4-BE49-F238E27FC236}">
                <a16:creationId xmlns:a16="http://schemas.microsoft.com/office/drawing/2014/main" id="{FCA3BA66-0081-7625-49FA-AAC0F1F77F20}"/>
              </a:ext>
            </a:extLst>
          </p:cNvPr>
          <p:cNvSpPr/>
          <p:nvPr/>
        </p:nvSpPr>
        <p:spPr>
          <a:xfrm>
            <a:off x="11444418" y="4631280"/>
            <a:ext cx="756343" cy="3860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hlinkClick r:id="rId7" action="ppaction://hlinksldjump"/>
            <a:extLst>
              <a:ext uri="{FF2B5EF4-FFF2-40B4-BE49-F238E27FC236}">
                <a16:creationId xmlns:a16="http://schemas.microsoft.com/office/drawing/2014/main" id="{E213402C-B1F7-CCBC-3CD5-9C2D936A73F2}"/>
              </a:ext>
            </a:extLst>
          </p:cNvPr>
          <p:cNvSpPr/>
          <p:nvPr/>
        </p:nvSpPr>
        <p:spPr>
          <a:xfrm>
            <a:off x="4254292" y="5949884"/>
            <a:ext cx="1749081" cy="862231"/>
          </a:xfrm>
          <a:custGeom>
            <a:avLst/>
            <a:gdLst>
              <a:gd name="connsiteX0" fmla="*/ 0 w 2303602"/>
              <a:gd name="connsiteY0" fmla="*/ 0 h 1151801"/>
              <a:gd name="connsiteX1" fmla="*/ 2303602 w 2303602"/>
              <a:gd name="connsiteY1" fmla="*/ 0 h 1151801"/>
              <a:gd name="connsiteX2" fmla="*/ 2303602 w 2303602"/>
              <a:gd name="connsiteY2" fmla="*/ 1151801 h 1151801"/>
              <a:gd name="connsiteX3" fmla="*/ 0 w 2303602"/>
              <a:gd name="connsiteY3" fmla="*/ 1151801 h 1151801"/>
              <a:gd name="connsiteX4" fmla="*/ 0 w 2303602"/>
              <a:gd name="connsiteY4" fmla="*/ 0 h 1151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602" h="1151801">
                <a:moveTo>
                  <a:pt x="0" y="0"/>
                </a:moveTo>
                <a:lnTo>
                  <a:pt x="2303602" y="0"/>
                </a:lnTo>
                <a:lnTo>
                  <a:pt x="2303602" y="1151801"/>
                </a:lnTo>
                <a:lnTo>
                  <a:pt x="0" y="115180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2000" kern="1200"/>
              <a:t>Return to Permit Account Selection </a:t>
            </a:r>
          </a:p>
        </p:txBody>
      </p:sp>
      <p:sp>
        <p:nvSpPr>
          <p:cNvPr id="21" name="Freeform: Shape 20">
            <a:hlinkClick r:id="rId8" action="ppaction://hlinksldjump"/>
            <a:extLst>
              <a:ext uri="{FF2B5EF4-FFF2-40B4-BE49-F238E27FC236}">
                <a16:creationId xmlns:a16="http://schemas.microsoft.com/office/drawing/2014/main" id="{14533AF4-7F99-9BDA-E6C5-CEE7C78A81F4}"/>
              </a:ext>
            </a:extLst>
          </p:cNvPr>
          <p:cNvSpPr/>
          <p:nvPr/>
        </p:nvSpPr>
        <p:spPr>
          <a:xfrm>
            <a:off x="6232514" y="5949884"/>
            <a:ext cx="1749081" cy="862231"/>
          </a:xfrm>
          <a:custGeom>
            <a:avLst/>
            <a:gdLst>
              <a:gd name="connsiteX0" fmla="*/ 0 w 2303602"/>
              <a:gd name="connsiteY0" fmla="*/ 0 h 1151801"/>
              <a:gd name="connsiteX1" fmla="*/ 2303602 w 2303602"/>
              <a:gd name="connsiteY1" fmla="*/ 0 h 1151801"/>
              <a:gd name="connsiteX2" fmla="*/ 2303602 w 2303602"/>
              <a:gd name="connsiteY2" fmla="*/ 1151801 h 1151801"/>
              <a:gd name="connsiteX3" fmla="*/ 0 w 2303602"/>
              <a:gd name="connsiteY3" fmla="*/ 1151801 h 1151801"/>
              <a:gd name="connsiteX4" fmla="*/ 0 w 2303602"/>
              <a:gd name="connsiteY4" fmla="*/ 0 h 1151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602" h="1151801">
                <a:moveTo>
                  <a:pt x="0" y="0"/>
                </a:moveTo>
                <a:lnTo>
                  <a:pt x="2303602" y="0"/>
                </a:lnTo>
                <a:lnTo>
                  <a:pt x="2303602" y="1151801"/>
                </a:lnTo>
                <a:lnTo>
                  <a:pt x="0" y="115180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2000" kern="1200"/>
              <a:t>Continue</a:t>
            </a:r>
          </a:p>
        </p:txBody>
      </p:sp>
      <p:sp>
        <p:nvSpPr>
          <p:cNvPr id="22" name="Freeform: Shape 21">
            <a:hlinkClick r:id="rId9" action="ppaction://hlinksldjump"/>
            <a:extLst>
              <a:ext uri="{FF2B5EF4-FFF2-40B4-BE49-F238E27FC236}">
                <a16:creationId xmlns:a16="http://schemas.microsoft.com/office/drawing/2014/main" id="{6B052DB7-E92A-4FDD-9468-5C5FDEC8A5F2}"/>
              </a:ext>
            </a:extLst>
          </p:cNvPr>
          <p:cNvSpPr/>
          <p:nvPr/>
        </p:nvSpPr>
        <p:spPr>
          <a:xfrm>
            <a:off x="2059310" y="5925296"/>
            <a:ext cx="1749081" cy="862231"/>
          </a:xfrm>
          <a:custGeom>
            <a:avLst/>
            <a:gdLst>
              <a:gd name="connsiteX0" fmla="*/ 0 w 2303602"/>
              <a:gd name="connsiteY0" fmla="*/ 0 h 1151801"/>
              <a:gd name="connsiteX1" fmla="*/ 2303602 w 2303602"/>
              <a:gd name="connsiteY1" fmla="*/ 0 h 1151801"/>
              <a:gd name="connsiteX2" fmla="*/ 2303602 w 2303602"/>
              <a:gd name="connsiteY2" fmla="*/ 1151801 h 1151801"/>
              <a:gd name="connsiteX3" fmla="*/ 0 w 2303602"/>
              <a:gd name="connsiteY3" fmla="*/ 1151801 h 1151801"/>
              <a:gd name="connsiteX4" fmla="*/ 0 w 2303602"/>
              <a:gd name="connsiteY4" fmla="*/ 0 h 1151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602" h="1151801">
                <a:moveTo>
                  <a:pt x="0" y="0"/>
                </a:moveTo>
                <a:lnTo>
                  <a:pt x="2303602" y="0"/>
                </a:lnTo>
                <a:lnTo>
                  <a:pt x="2303602" y="1151801"/>
                </a:lnTo>
                <a:lnTo>
                  <a:pt x="0" y="115180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a:t>Return to previous Create Permits slide</a:t>
            </a:r>
            <a:endParaRPr lang="en-US" kern="1200"/>
          </a:p>
        </p:txBody>
      </p:sp>
    </p:spTree>
    <p:extLst>
      <p:ext uri="{BB962C8B-B14F-4D97-AF65-F5344CB8AC3E}">
        <p14:creationId xmlns:p14="http://schemas.microsoft.com/office/powerpoint/2010/main" val="6295805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F21E76-729B-2795-6118-6DFBE339D3F8}"/>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36</a:t>
            </a:fld>
            <a:endParaRPr lang="en-US">
              <a:solidFill>
                <a:prstClr val="black">
                  <a:tint val="75000"/>
                </a:prstClr>
              </a:solidFill>
            </a:endParaRPr>
          </a:p>
        </p:txBody>
      </p:sp>
      <p:sp>
        <p:nvSpPr>
          <p:cNvPr id="3" name="Title 2">
            <a:extLst>
              <a:ext uri="{FF2B5EF4-FFF2-40B4-BE49-F238E27FC236}">
                <a16:creationId xmlns:a16="http://schemas.microsoft.com/office/drawing/2014/main" id="{E9D086AA-8DF5-9484-84C7-8882ECDBF6A5}"/>
              </a:ext>
            </a:extLst>
          </p:cNvPr>
          <p:cNvSpPr>
            <a:spLocks noGrp="1"/>
          </p:cNvSpPr>
          <p:nvPr>
            <p:ph type="title"/>
          </p:nvPr>
        </p:nvSpPr>
        <p:spPr>
          <a:xfrm>
            <a:off x="183282" y="123131"/>
            <a:ext cx="5912717" cy="651733"/>
          </a:xfrm>
        </p:spPr>
        <p:txBody>
          <a:bodyPr/>
          <a:lstStyle/>
          <a:p>
            <a:pPr algn="l"/>
            <a:r>
              <a:rPr lang="en-US"/>
              <a:t>Create Permits in BCG continued</a:t>
            </a:r>
          </a:p>
        </p:txBody>
      </p:sp>
      <p:sp>
        <p:nvSpPr>
          <p:cNvPr id="4" name="TextBox 3">
            <a:extLst>
              <a:ext uri="{FF2B5EF4-FFF2-40B4-BE49-F238E27FC236}">
                <a16:creationId xmlns:a16="http://schemas.microsoft.com/office/drawing/2014/main" id="{152DF56E-5C3A-CE71-DDA8-9199B40512EF}"/>
              </a:ext>
            </a:extLst>
          </p:cNvPr>
          <p:cNvSpPr txBox="1"/>
          <p:nvPr/>
        </p:nvSpPr>
        <p:spPr>
          <a:xfrm>
            <a:off x="0" y="1363286"/>
            <a:ext cx="7564581" cy="461665"/>
          </a:xfrm>
          <a:prstGeom prst="rect">
            <a:avLst/>
          </a:prstGeom>
          <a:noFill/>
          <a:ln>
            <a:solidFill>
              <a:srgbClr val="0000FF"/>
            </a:solidFill>
          </a:ln>
        </p:spPr>
        <p:txBody>
          <a:bodyPr wrap="square" rtlCol="0">
            <a:spAutoFit/>
          </a:bodyPr>
          <a:lstStyle/>
          <a:p>
            <a:r>
              <a:rPr lang="en-US" sz="2400"/>
              <a:t>Select the location for your permit and click Continue </a:t>
            </a:r>
          </a:p>
        </p:txBody>
      </p:sp>
      <p:sp>
        <p:nvSpPr>
          <p:cNvPr id="14" name="TextBox 13">
            <a:extLst>
              <a:ext uri="{FF2B5EF4-FFF2-40B4-BE49-F238E27FC236}">
                <a16:creationId xmlns:a16="http://schemas.microsoft.com/office/drawing/2014/main" id="{C63DF0A7-5637-7D6B-13D1-FECF23C3ADCC}"/>
              </a:ext>
            </a:extLst>
          </p:cNvPr>
          <p:cNvSpPr txBox="1"/>
          <p:nvPr/>
        </p:nvSpPr>
        <p:spPr>
          <a:xfrm>
            <a:off x="8467611" y="2060230"/>
            <a:ext cx="3116309" cy="3785652"/>
          </a:xfrm>
          <a:prstGeom prst="rect">
            <a:avLst/>
          </a:prstGeom>
          <a:solidFill>
            <a:schemeClr val="bg1"/>
          </a:solidFill>
          <a:ln>
            <a:solidFill>
              <a:srgbClr val="0000FF"/>
            </a:solidFill>
          </a:ln>
        </p:spPr>
        <p:txBody>
          <a:bodyPr wrap="square" rtlCol="0">
            <a:spAutoFit/>
          </a:bodyPr>
          <a:lstStyle/>
          <a:p>
            <a:r>
              <a:rPr lang="en-US" sz="2400"/>
              <a:t>Verify the information on the rest of the screens and continue. If you did not set up and EPS or Trust Account, go to the office you chose for your permit location to make your payment. </a:t>
            </a:r>
          </a:p>
        </p:txBody>
      </p:sp>
      <p:pic>
        <p:nvPicPr>
          <p:cNvPr id="8" name="Picture 7">
            <a:extLst>
              <a:ext uri="{FF2B5EF4-FFF2-40B4-BE49-F238E27FC236}">
                <a16:creationId xmlns:a16="http://schemas.microsoft.com/office/drawing/2014/main" id="{57200A76-DA9C-2C11-B31C-16AB9F86ABC9}"/>
              </a:ext>
            </a:extLst>
          </p:cNvPr>
          <p:cNvPicPr>
            <a:picLocks noChangeAspect="1"/>
          </p:cNvPicPr>
          <p:nvPr/>
        </p:nvPicPr>
        <p:blipFill>
          <a:blip r:embed="rId3"/>
          <a:stretch>
            <a:fillRect/>
          </a:stretch>
        </p:blipFill>
        <p:spPr>
          <a:xfrm>
            <a:off x="258107" y="1824643"/>
            <a:ext cx="7306474" cy="3372826"/>
          </a:xfrm>
          <a:prstGeom prst="rect">
            <a:avLst/>
          </a:prstGeom>
        </p:spPr>
      </p:pic>
      <p:sp>
        <p:nvSpPr>
          <p:cNvPr id="7" name="Oval 6">
            <a:extLst>
              <a:ext uri="{FF2B5EF4-FFF2-40B4-BE49-F238E27FC236}">
                <a16:creationId xmlns:a16="http://schemas.microsoft.com/office/drawing/2014/main" id="{C8F58098-C9E4-A89B-A92F-164C12837BCD}"/>
              </a:ext>
            </a:extLst>
          </p:cNvPr>
          <p:cNvSpPr/>
          <p:nvPr/>
        </p:nvSpPr>
        <p:spPr>
          <a:xfrm>
            <a:off x="6831019" y="4917678"/>
            <a:ext cx="723754" cy="2797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E098277-42EE-BAFA-9D83-EC64A507DD15}"/>
              </a:ext>
            </a:extLst>
          </p:cNvPr>
          <p:cNvPicPr>
            <a:picLocks noChangeAspect="1"/>
          </p:cNvPicPr>
          <p:nvPr/>
        </p:nvPicPr>
        <p:blipFill>
          <a:blip r:embed="rId4"/>
          <a:stretch>
            <a:fillRect/>
          </a:stretch>
        </p:blipFill>
        <p:spPr>
          <a:xfrm>
            <a:off x="7362654" y="1141820"/>
            <a:ext cx="467935" cy="600369"/>
          </a:xfrm>
          <a:prstGeom prst="rect">
            <a:avLst/>
          </a:prstGeom>
        </p:spPr>
      </p:pic>
      <p:pic>
        <p:nvPicPr>
          <p:cNvPr id="13" name="Picture 12">
            <a:extLst>
              <a:ext uri="{FF2B5EF4-FFF2-40B4-BE49-F238E27FC236}">
                <a16:creationId xmlns:a16="http://schemas.microsoft.com/office/drawing/2014/main" id="{970D9480-A85D-4D98-5876-A36EAAF1722F}"/>
              </a:ext>
            </a:extLst>
          </p:cNvPr>
          <p:cNvPicPr>
            <a:picLocks noChangeAspect="1"/>
          </p:cNvPicPr>
          <p:nvPr/>
        </p:nvPicPr>
        <p:blipFill>
          <a:blip r:embed="rId5"/>
          <a:stretch>
            <a:fillRect/>
          </a:stretch>
        </p:blipFill>
        <p:spPr>
          <a:xfrm>
            <a:off x="11381994" y="1742189"/>
            <a:ext cx="467934" cy="600369"/>
          </a:xfrm>
          <a:prstGeom prst="rect">
            <a:avLst/>
          </a:prstGeom>
        </p:spPr>
      </p:pic>
      <p:sp>
        <p:nvSpPr>
          <p:cNvPr id="16" name="Freeform: Shape 15">
            <a:hlinkClick r:id="rId6" action="ppaction://hlinksldjump"/>
            <a:extLst>
              <a:ext uri="{FF2B5EF4-FFF2-40B4-BE49-F238E27FC236}">
                <a16:creationId xmlns:a16="http://schemas.microsoft.com/office/drawing/2014/main" id="{958A38E1-16FC-B342-2A86-115DD8164167}"/>
              </a:ext>
            </a:extLst>
          </p:cNvPr>
          <p:cNvSpPr/>
          <p:nvPr/>
        </p:nvSpPr>
        <p:spPr>
          <a:xfrm>
            <a:off x="8276684" y="6028963"/>
            <a:ext cx="1749081" cy="862231"/>
          </a:xfrm>
          <a:custGeom>
            <a:avLst/>
            <a:gdLst>
              <a:gd name="connsiteX0" fmla="*/ 0 w 2303602"/>
              <a:gd name="connsiteY0" fmla="*/ 0 h 1151801"/>
              <a:gd name="connsiteX1" fmla="*/ 2303602 w 2303602"/>
              <a:gd name="connsiteY1" fmla="*/ 0 h 1151801"/>
              <a:gd name="connsiteX2" fmla="*/ 2303602 w 2303602"/>
              <a:gd name="connsiteY2" fmla="*/ 1151801 h 1151801"/>
              <a:gd name="connsiteX3" fmla="*/ 0 w 2303602"/>
              <a:gd name="connsiteY3" fmla="*/ 1151801 h 1151801"/>
              <a:gd name="connsiteX4" fmla="*/ 0 w 2303602"/>
              <a:gd name="connsiteY4" fmla="*/ 0 h 1151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602" h="1151801">
                <a:moveTo>
                  <a:pt x="0" y="0"/>
                </a:moveTo>
                <a:lnTo>
                  <a:pt x="2303602" y="0"/>
                </a:lnTo>
                <a:lnTo>
                  <a:pt x="2303602" y="1151801"/>
                </a:lnTo>
                <a:lnTo>
                  <a:pt x="0" y="115180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2000" kern="1200"/>
              <a:t>Return to Permit Account Selection </a:t>
            </a:r>
          </a:p>
        </p:txBody>
      </p:sp>
      <p:sp>
        <p:nvSpPr>
          <p:cNvPr id="17" name="Freeform: Shape 16">
            <a:hlinkClick r:id="rId7" action="ppaction://hlinksldjump"/>
            <a:extLst>
              <a:ext uri="{FF2B5EF4-FFF2-40B4-BE49-F238E27FC236}">
                <a16:creationId xmlns:a16="http://schemas.microsoft.com/office/drawing/2014/main" id="{B55AA4E2-388B-AF08-04A6-38A50AC12D92}"/>
              </a:ext>
            </a:extLst>
          </p:cNvPr>
          <p:cNvSpPr/>
          <p:nvPr/>
        </p:nvSpPr>
        <p:spPr>
          <a:xfrm>
            <a:off x="10363200" y="5995769"/>
            <a:ext cx="1749081" cy="862231"/>
          </a:xfrm>
          <a:custGeom>
            <a:avLst/>
            <a:gdLst>
              <a:gd name="connsiteX0" fmla="*/ 0 w 2303602"/>
              <a:gd name="connsiteY0" fmla="*/ 0 h 1151801"/>
              <a:gd name="connsiteX1" fmla="*/ 2303602 w 2303602"/>
              <a:gd name="connsiteY1" fmla="*/ 0 h 1151801"/>
              <a:gd name="connsiteX2" fmla="*/ 2303602 w 2303602"/>
              <a:gd name="connsiteY2" fmla="*/ 1151801 h 1151801"/>
              <a:gd name="connsiteX3" fmla="*/ 0 w 2303602"/>
              <a:gd name="connsiteY3" fmla="*/ 1151801 h 1151801"/>
              <a:gd name="connsiteX4" fmla="*/ 0 w 2303602"/>
              <a:gd name="connsiteY4" fmla="*/ 0 h 1151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602" h="1151801">
                <a:moveTo>
                  <a:pt x="0" y="0"/>
                </a:moveTo>
                <a:lnTo>
                  <a:pt x="2303602" y="0"/>
                </a:lnTo>
                <a:lnTo>
                  <a:pt x="2303602" y="1151801"/>
                </a:lnTo>
                <a:lnTo>
                  <a:pt x="0" y="115180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2000" kern="1200"/>
              <a:t>Continue</a:t>
            </a:r>
          </a:p>
        </p:txBody>
      </p:sp>
      <p:sp>
        <p:nvSpPr>
          <p:cNvPr id="20" name="Freeform: Shape 19">
            <a:hlinkClick r:id="rId8" action="ppaction://hlinksldjump"/>
            <a:extLst>
              <a:ext uri="{FF2B5EF4-FFF2-40B4-BE49-F238E27FC236}">
                <a16:creationId xmlns:a16="http://schemas.microsoft.com/office/drawing/2014/main" id="{9FDD91D4-9AA7-929B-4EBE-FA2DE65699C5}"/>
              </a:ext>
            </a:extLst>
          </p:cNvPr>
          <p:cNvSpPr/>
          <p:nvPr/>
        </p:nvSpPr>
        <p:spPr>
          <a:xfrm>
            <a:off x="6190168" y="6028963"/>
            <a:ext cx="1749081" cy="862231"/>
          </a:xfrm>
          <a:custGeom>
            <a:avLst/>
            <a:gdLst>
              <a:gd name="connsiteX0" fmla="*/ 0 w 2303602"/>
              <a:gd name="connsiteY0" fmla="*/ 0 h 1151801"/>
              <a:gd name="connsiteX1" fmla="*/ 2303602 w 2303602"/>
              <a:gd name="connsiteY1" fmla="*/ 0 h 1151801"/>
              <a:gd name="connsiteX2" fmla="*/ 2303602 w 2303602"/>
              <a:gd name="connsiteY2" fmla="*/ 1151801 h 1151801"/>
              <a:gd name="connsiteX3" fmla="*/ 0 w 2303602"/>
              <a:gd name="connsiteY3" fmla="*/ 1151801 h 1151801"/>
              <a:gd name="connsiteX4" fmla="*/ 0 w 2303602"/>
              <a:gd name="connsiteY4" fmla="*/ 0 h 1151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602" h="1151801">
                <a:moveTo>
                  <a:pt x="0" y="0"/>
                </a:moveTo>
                <a:lnTo>
                  <a:pt x="2303602" y="0"/>
                </a:lnTo>
                <a:lnTo>
                  <a:pt x="2303602" y="1151801"/>
                </a:lnTo>
                <a:lnTo>
                  <a:pt x="0" y="115180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a:t>Return to previous Create Permits slide</a:t>
            </a:r>
            <a:endParaRPr lang="en-US" kern="1200"/>
          </a:p>
        </p:txBody>
      </p:sp>
    </p:spTree>
    <p:extLst>
      <p:ext uri="{BB962C8B-B14F-4D97-AF65-F5344CB8AC3E}">
        <p14:creationId xmlns:p14="http://schemas.microsoft.com/office/powerpoint/2010/main" val="22838991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569C80-D8FE-40A8-8C4F-2FE8FEB00190}"/>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37</a:t>
            </a:fld>
            <a:endParaRPr lang="en-US">
              <a:solidFill>
                <a:prstClr val="black">
                  <a:tint val="75000"/>
                </a:prstClr>
              </a:solidFill>
            </a:endParaRPr>
          </a:p>
        </p:txBody>
      </p:sp>
      <p:sp>
        <p:nvSpPr>
          <p:cNvPr id="3" name="Title 2">
            <a:extLst>
              <a:ext uri="{FF2B5EF4-FFF2-40B4-BE49-F238E27FC236}">
                <a16:creationId xmlns:a16="http://schemas.microsoft.com/office/drawing/2014/main" id="{3AFFEA95-A0A7-4677-9E06-B95D8B096F81}"/>
              </a:ext>
            </a:extLst>
          </p:cNvPr>
          <p:cNvSpPr>
            <a:spLocks noGrp="1"/>
          </p:cNvSpPr>
          <p:nvPr>
            <p:ph type="title"/>
          </p:nvPr>
        </p:nvSpPr>
        <p:spPr>
          <a:xfrm>
            <a:off x="0" y="9652"/>
            <a:ext cx="3700723" cy="651733"/>
          </a:xfrm>
        </p:spPr>
        <p:txBody>
          <a:bodyPr>
            <a:normAutofit/>
          </a:bodyPr>
          <a:lstStyle/>
          <a:p>
            <a:pPr algn="l"/>
            <a:r>
              <a:rPr lang="en-US"/>
              <a:t>Help Options</a:t>
            </a:r>
          </a:p>
        </p:txBody>
      </p:sp>
      <p:sp>
        <p:nvSpPr>
          <p:cNvPr id="4" name="Slide Number Placeholder 4">
            <a:extLst>
              <a:ext uri="{FF2B5EF4-FFF2-40B4-BE49-F238E27FC236}">
                <a16:creationId xmlns:a16="http://schemas.microsoft.com/office/drawing/2014/main" id="{7F82FF4F-F16B-4F5A-8EB4-BAF9329E4B3D}"/>
              </a:ext>
            </a:extLst>
          </p:cNvPr>
          <p:cNvSpPr txBox="1">
            <a:spLocks/>
          </p:cNvSpPr>
          <p:nvPr/>
        </p:nvSpPr>
        <p:spPr>
          <a:xfrm>
            <a:off x="8458422" y="6486088"/>
            <a:ext cx="3606578" cy="210236"/>
          </a:xfrm>
        </p:spPr>
        <p:txBody>
          <a:bodyPr/>
          <a:lstStyle>
            <a:defPPr>
              <a:defRPr lang="en-US"/>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defRPr/>
            </a:pPr>
            <a:endParaRPr lang="en-US"/>
          </a:p>
        </p:txBody>
      </p:sp>
      <p:pic>
        <p:nvPicPr>
          <p:cNvPr id="6" name="Picture 5">
            <a:extLst>
              <a:ext uri="{FF2B5EF4-FFF2-40B4-BE49-F238E27FC236}">
                <a16:creationId xmlns:a16="http://schemas.microsoft.com/office/drawing/2014/main" id="{F2A62993-2D3A-4635-8B7C-DBFD512A10BB}"/>
              </a:ext>
            </a:extLst>
          </p:cNvPr>
          <p:cNvPicPr>
            <a:picLocks noChangeAspect="1"/>
          </p:cNvPicPr>
          <p:nvPr/>
        </p:nvPicPr>
        <p:blipFill>
          <a:blip r:embed="rId3"/>
          <a:stretch>
            <a:fillRect/>
          </a:stretch>
        </p:blipFill>
        <p:spPr>
          <a:xfrm>
            <a:off x="1828800" y="1361968"/>
            <a:ext cx="7848599" cy="5160513"/>
          </a:xfrm>
          <a:prstGeom prst="rect">
            <a:avLst/>
          </a:prstGeom>
        </p:spPr>
      </p:pic>
      <p:sp>
        <p:nvSpPr>
          <p:cNvPr id="7" name="Rectangle 6">
            <a:extLst>
              <a:ext uri="{FF2B5EF4-FFF2-40B4-BE49-F238E27FC236}">
                <a16:creationId xmlns:a16="http://schemas.microsoft.com/office/drawing/2014/main" id="{029D62AC-7D51-4A9A-A695-3EC0FCF6D5CF}"/>
              </a:ext>
            </a:extLst>
          </p:cNvPr>
          <p:cNvSpPr/>
          <p:nvPr/>
        </p:nvSpPr>
        <p:spPr bwMode="auto">
          <a:xfrm>
            <a:off x="5681273" y="1590568"/>
            <a:ext cx="3722557" cy="46683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8" name="Arrow: Right 7">
            <a:extLst>
              <a:ext uri="{FF2B5EF4-FFF2-40B4-BE49-F238E27FC236}">
                <a16:creationId xmlns:a16="http://schemas.microsoft.com/office/drawing/2014/main" id="{312BA776-CB94-46D7-BEBF-D346E90AA488}"/>
              </a:ext>
            </a:extLst>
          </p:cNvPr>
          <p:cNvSpPr/>
          <p:nvPr/>
        </p:nvSpPr>
        <p:spPr bwMode="auto">
          <a:xfrm rot="18898229">
            <a:off x="626147" y="5136722"/>
            <a:ext cx="1190087" cy="334209"/>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9" name="Arrow: Right 8">
            <a:extLst>
              <a:ext uri="{FF2B5EF4-FFF2-40B4-BE49-F238E27FC236}">
                <a16:creationId xmlns:a16="http://schemas.microsoft.com/office/drawing/2014/main" id="{2DA59410-3675-4262-ACE6-A2A45FAA2513}"/>
              </a:ext>
            </a:extLst>
          </p:cNvPr>
          <p:cNvSpPr/>
          <p:nvPr/>
        </p:nvSpPr>
        <p:spPr bwMode="auto">
          <a:xfrm rot="18640698">
            <a:off x="3486601" y="5175973"/>
            <a:ext cx="1112772" cy="341969"/>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1" name="Arrow: Right 10">
            <a:extLst>
              <a:ext uri="{FF2B5EF4-FFF2-40B4-BE49-F238E27FC236}">
                <a16:creationId xmlns:a16="http://schemas.microsoft.com/office/drawing/2014/main" id="{F80DE011-7F11-44AA-9381-91A496608D41}"/>
              </a:ext>
            </a:extLst>
          </p:cNvPr>
          <p:cNvSpPr/>
          <p:nvPr/>
        </p:nvSpPr>
        <p:spPr bwMode="auto">
          <a:xfrm rot="13488373">
            <a:off x="9291567" y="5477058"/>
            <a:ext cx="1112772" cy="341969"/>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5" name="TextBox 4">
            <a:hlinkClick r:id="rId4" action="ppaction://hlinksldjump"/>
            <a:extLst>
              <a:ext uri="{FF2B5EF4-FFF2-40B4-BE49-F238E27FC236}">
                <a16:creationId xmlns:a16="http://schemas.microsoft.com/office/drawing/2014/main" id="{54E90A19-CF0B-5C71-E547-0E0C15524617}"/>
              </a:ext>
            </a:extLst>
          </p:cNvPr>
          <p:cNvSpPr txBox="1"/>
          <p:nvPr/>
        </p:nvSpPr>
        <p:spPr>
          <a:xfrm>
            <a:off x="10125917" y="6473982"/>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spTree>
    <p:extLst>
      <p:ext uri="{BB962C8B-B14F-4D97-AF65-F5344CB8AC3E}">
        <p14:creationId xmlns:p14="http://schemas.microsoft.com/office/powerpoint/2010/main" val="24442423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569C80-D8FE-40A8-8C4F-2FE8FEB00190}"/>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38</a:t>
            </a:fld>
            <a:endParaRPr lang="en-US">
              <a:solidFill>
                <a:prstClr val="black">
                  <a:tint val="75000"/>
                </a:prstClr>
              </a:solidFill>
            </a:endParaRPr>
          </a:p>
        </p:txBody>
      </p:sp>
      <p:sp>
        <p:nvSpPr>
          <p:cNvPr id="3" name="Title 2">
            <a:extLst>
              <a:ext uri="{FF2B5EF4-FFF2-40B4-BE49-F238E27FC236}">
                <a16:creationId xmlns:a16="http://schemas.microsoft.com/office/drawing/2014/main" id="{3AFFEA95-A0A7-4677-9E06-B95D8B096F81}"/>
              </a:ext>
            </a:extLst>
          </p:cNvPr>
          <p:cNvSpPr>
            <a:spLocks noGrp="1"/>
          </p:cNvSpPr>
          <p:nvPr>
            <p:ph type="title"/>
          </p:nvPr>
        </p:nvSpPr>
        <p:spPr>
          <a:xfrm>
            <a:off x="0" y="9652"/>
            <a:ext cx="3700723" cy="651733"/>
          </a:xfrm>
        </p:spPr>
        <p:txBody>
          <a:bodyPr>
            <a:normAutofit/>
          </a:bodyPr>
          <a:lstStyle/>
          <a:p>
            <a:pPr algn="l"/>
            <a:r>
              <a:rPr lang="en-US"/>
              <a:t>BCG Resources </a:t>
            </a:r>
          </a:p>
        </p:txBody>
      </p:sp>
      <p:sp>
        <p:nvSpPr>
          <p:cNvPr id="4" name="Slide Number Placeholder 4">
            <a:extLst>
              <a:ext uri="{FF2B5EF4-FFF2-40B4-BE49-F238E27FC236}">
                <a16:creationId xmlns:a16="http://schemas.microsoft.com/office/drawing/2014/main" id="{7F82FF4F-F16B-4F5A-8EB4-BAF9329E4B3D}"/>
              </a:ext>
            </a:extLst>
          </p:cNvPr>
          <p:cNvSpPr txBox="1">
            <a:spLocks/>
          </p:cNvSpPr>
          <p:nvPr/>
        </p:nvSpPr>
        <p:spPr>
          <a:xfrm>
            <a:off x="8458422" y="6486088"/>
            <a:ext cx="3606578" cy="210236"/>
          </a:xfrm>
        </p:spPr>
        <p:txBody>
          <a:bodyPr/>
          <a:lstStyle>
            <a:defPPr>
              <a:defRPr lang="en-US"/>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defRPr/>
            </a:pPr>
            <a:endParaRPr lang="en-US"/>
          </a:p>
        </p:txBody>
      </p:sp>
      <p:sp>
        <p:nvSpPr>
          <p:cNvPr id="5" name="TextBox 4">
            <a:hlinkClick r:id="rId3" action="ppaction://hlinksldjump"/>
            <a:extLst>
              <a:ext uri="{FF2B5EF4-FFF2-40B4-BE49-F238E27FC236}">
                <a16:creationId xmlns:a16="http://schemas.microsoft.com/office/drawing/2014/main" id="{F7EF34C7-50B9-2EC1-BCC3-5F569D3414D2}"/>
              </a:ext>
            </a:extLst>
          </p:cNvPr>
          <p:cNvSpPr txBox="1"/>
          <p:nvPr/>
        </p:nvSpPr>
        <p:spPr>
          <a:xfrm>
            <a:off x="3142694" y="4668983"/>
            <a:ext cx="2066083" cy="923330"/>
          </a:xfrm>
          <a:prstGeom prst="rect">
            <a:avLst/>
          </a:prstGeom>
          <a:solidFill>
            <a:schemeClr val="accent6"/>
          </a:solidFill>
        </p:spPr>
        <p:txBody>
          <a:bodyPr wrap="square" rtlCol="0">
            <a:spAutoFit/>
          </a:bodyPr>
          <a:lstStyle/>
          <a:p>
            <a:pPr algn="ctr"/>
            <a:r>
              <a:rPr lang="en-US">
                <a:solidFill>
                  <a:schemeClr val="bg1"/>
                </a:solidFill>
              </a:rPr>
              <a:t>Return to the Beginning of the BCG Presentation </a:t>
            </a:r>
            <a:r>
              <a:rPr lang="en-US"/>
              <a:t> </a:t>
            </a:r>
          </a:p>
        </p:txBody>
      </p:sp>
      <p:sp>
        <p:nvSpPr>
          <p:cNvPr id="10" name="TextBox 9">
            <a:hlinkClick r:id="rId4" action="ppaction://hlinksldjump"/>
            <a:extLst>
              <a:ext uri="{FF2B5EF4-FFF2-40B4-BE49-F238E27FC236}">
                <a16:creationId xmlns:a16="http://schemas.microsoft.com/office/drawing/2014/main" id="{BC7D6D6F-8E17-B197-AF35-303C343144E8}"/>
              </a:ext>
            </a:extLst>
          </p:cNvPr>
          <p:cNvSpPr txBox="1"/>
          <p:nvPr/>
        </p:nvSpPr>
        <p:spPr>
          <a:xfrm>
            <a:off x="7167165" y="4691769"/>
            <a:ext cx="2066083" cy="923330"/>
          </a:xfrm>
          <a:prstGeom prst="rect">
            <a:avLst/>
          </a:prstGeom>
          <a:solidFill>
            <a:schemeClr val="accent6"/>
          </a:solidFill>
        </p:spPr>
        <p:txBody>
          <a:bodyPr wrap="square" rtlCol="0">
            <a:spAutoFit/>
          </a:bodyPr>
          <a:lstStyle/>
          <a:p>
            <a:pPr algn="ctr"/>
            <a:r>
              <a:rPr lang="en-US">
                <a:solidFill>
                  <a:schemeClr val="bg1"/>
                </a:solidFill>
              </a:rPr>
              <a:t>Continue</a:t>
            </a:r>
            <a:r>
              <a:rPr lang="en-US"/>
              <a:t> </a:t>
            </a:r>
            <a:r>
              <a:rPr lang="en-US">
                <a:solidFill>
                  <a:schemeClr val="bg1"/>
                </a:solidFill>
              </a:rPr>
              <a:t>to the Postal Wizard Presentation</a:t>
            </a:r>
          </a:p>
        </p:txBody>
      </p:sp>
      <p:sp>
        <p:nvSpPr>
          <p:cNvPr id="13" name="TextBox 12">
            <a:hlinkClick r:id="rId5"/>
            <a:extLst>
              <a:ext uri="{FF2B5EF4-FFF2-40B4-BE49-F238E27FC236}">
                <a16:creationId xmlns:a16="http://schemas.microsoft.com/office/drawing/2014/main" id="{47376AEC-971A-3F7E-3308-D76574A831D4}"/>
              </a:ext>
            </a:extLst>
          </p:cNvPr>
          <p:cNvSpPr txBox="1"/>
          <p:nvPr/>
        </p:nvSpPr>
        <p:spPr>
          <a:xfrm>
            <a:off x="448518" y="1748655"/>
            <a:ext cx="6163292" cy="461665"/>
          </a:xfrm>
          <a:prstGeom prst="rect">
            <a:avLst/>
          </a:prstGeom>
          <a:noFill/>
        </p:spPr>
        <p:txBody>
          <a:bodyPr wrap="square">
            <a:spAutoFit/>
          </a:bodyPr>
          <a:lstStyle/>
          <a:p>
            <a:r>
              <a:rPr lang="en-US" sz="2400" b="1" u="sng">
                <a:solidFill>
                  <a:srgbClr val="0000FF"/>
                </a:solidFill>
              </a:rPr>
              <a:t>Business Customer Gateway Home Page </a:t>
            </a:r>
          </a:p>
        </p:txBody>
      </p:sp>
      <p:sp>
        <p:nvSpPr>
          <p:cNvPr id="15" name="TextBox 14">
            <a:hlinkClick r:id="rId6"/>
            <a:extLst>
              <a:ext uri="{FF2B5EF4-FFF2-40B4-BE49-F238E27FC236}">
                <a16:creationId xmlns:a16="http://schemas.microsoft.com/office/drawing/2014/main" id="{626E8F51-D4C9-FB97-3CF2-4936F2A308EE}"/>
              </a:ext>
            </a:extLst>
          </p:cNvPr>
          <p:cNvSpPr txBox="1"/>
          <p:nvPr/>
        </p:nvSpPr>
        <p:spPr>
          <a:xfrm>
            <a:off x="448518" y="2424455"/>
            <a:ext cx="6163292" cy="461665"/>
          </a:xfrm>
          <a:prstGeom prst="rect">
            <a:avLst/>
          </a:prstGeom>
          <a:noFill/>
        </p:spPr>
        <p:txBody>
          <a:bodyPr wrap="square">
            <a:spAutoFit/>
          </a:bodyPr>
          <a:lstStyle/>
          <a:p>
            <a:r>
              <a:rPr lang="en-US" sz="2400" b="1" u="sng">
                <a:solidFill>
                  <a:srgbClr val="0000FF"/>
                </a:solidFill>
              </a:rPr>
              <a:t>Business Customer Gateway Help Page </a:t>
            </a:r>
          </a:p>
        </p:txBody>
      </p:sp>
      <p:sp>
        <p:nvSpPr>
          <p:cNvPr id="17" name="TextBox 16">
            <a:hlinkClick r:id="rId7"/>
            <a:extLst>
              <a:ext uri="{FF2B5EF4-FFF2-40B4-BE49-F238E27FC236}">
                <a16:creationId xmlns:a16="http://schemas.microsoft.com/office/drawing/2014/main" id="{E5E6B023-F76E-9B24-9F9E-7559554E0802}"/>
              </a:ext>
            </a:extLst>
          </p:cNvPr>
          <p:cNvSpPr txBox="1"/>
          <p:nvPr/>
        </p:nvSpPr>
        <p:spPr>
          <a:xfrm>
            <a:off x="448517" y="3100255"/>
            <a:ext cx="8879733" cy="461665"/>
          </a:xfrm>
          <a:prstGeom prst="rect">
            <a:avLst/>
          </a:prstGeom>
          <a:noFill/>
        </p:spPr>
        <p:txBody>
          <a:bodyPr wrap="square">
            <a:spAutoFit/>
          </a:bodyPr>
          <a:lstStyle/>
          <a:p>
            <a:r>
              <a:rPr lang="en-US" sz="2400" b="1" u="sng">
                <a:solidFill>
                  <a:srgbClr val="0000FF"/>
                </a:solidFill>
              </a:rPr>
              <a:t>Business Customer Gateway Resources on PostalPro </a:t>
            </a:r>
          </a:p>
        </p:txBody>
      </p:sp>
      <p:sp>
        <p:nvSpPr>
          <p:cNvPr id="6" name="TextBox 5">
            <a:extLst>
              <a:ext uri="{FF2B5EF4-FFF2-40B4-BE49-F238E27FC236}">
                <a16:creationId xmlns:a16="http://schemas.microsoft.com/office/drawing/2014/main" id="{307C29E5-E1EF-7148-86C5-5CA86F81A3C5}"/>
              </a:ext>
            </a:extLst>
          </p:cNvPr>
          <p:cNvSpPr txBox="1"/>
          <p:nvPr/>
        </p:nvSpPr>
        <p:spPr>
          <a:xfrm>
            <a:off x="470746" y="3776055"/>
            <a:ext cx="5343896" cy="461665"/>
          </a:xfrm>
          <a:prstGeom prst="rect">
            <a:avLst/>
          </a:prstGeom>
          <a:noFill/>
        </p:spPr>
        <p:txBody>
          <a:bodyPr wrap="square" rtlCol="0">
            <a:spAutoFit/>
          </a:bodyPr>
          <a:lstStyle/>
          <a:p>
            <a:r>
              <a:rPr lang="en-US" sz="2400" b="1" u="sng">
                <a:solidFill>
                  <a:srgbClr val="0000FF"/>
                </a:solidFill>
                <a:hlinkClick r:id="rId8">
                  <a:extLst>
                    <a:ext uri="{A12FA001-AC4F-418D-AE19-62706E023703}">
                      <ahyp:hlinkClr xmlns:ahyp="http://schemas.microsoft.com/office/drawing/2018/hyperlinkcolor" val="tx"/>
                    </a:ext>
                  </a:extLst>
                </a:hlinkClick>
              </a:rPr>
              <a:t>CRID</a:t>
            </a:r>
            <a:r>
              <a:rPr lang="en-US">
                <a:solidFill>
                  <a:srgbClr val="0000FF"/>
                </a:solidFill>
                <a:hlinkClick r:id="rId8">
                  <a:extLst>
                    <a:ext uri="{A12FA001-AC4F-418D-AE19-62706E023703}">
                      <ahyp:hlinkClr xmlns:ahyp="http://schemas.microsoft.com/office/drawing/2018/hyperlinkcolor" val="tx"/>
                    </a:ext>
                  </a:extLst>
                </a:hlinkClick>
              </a:rPr>
              <a:t> </a:t>
            </a:r>
            <a:r>
              <a:rPr lang="en-US" sz="2400" b="1" u="sng">
                <a:solidFill>
                  <a:srgbClr val="0000FF"/>
                </a:solidFill>
                <a:hlinkClick r:id="rId8">
                  <a:extLst>
                    <a:ext uri="{A12FA001-AC4F-418D-AE19-62706E023703}">
                      <ahyp:hlinkClr xmlns:ahyp="http://schemas.microsoft.com/office/drawing/2018/hyperlinkcolor" val="tx"/>
                    </a:ext>
                  </a:extLst>
                </a:hlinkClick>
              </a:rPr>
              <a:t>Management</a:t>
            </a:r>
            <a:r>
              <a:rPr lang="en-US">
                <a:solidFill>
                  <a:srgbClr val="0000FF"/>
                </a:solidFill>
                <a:hlinkClick r:id="rId8">
                  <a:extLst>
                    <a:ext uri="{A12FA001-AC4F-418D-AE19-62706E023703}">
                      <ahyp:hlinkClr xmlns:ahyp="http://schemas.microsoft.com/office/drawing/2018/hyperlinkcolor" val="tx"/>
                    </a:ext>
                  </a:extLst>
                </a:hlinkClick>
              </a:rPr>
              <a:t> </a:t>
            </a:r>
            <a:endParaRPr lang="en-US">
              <a:solidFill>
                <a:srgbClr val="0000FF"/>
              </a:solidFill>
            </a:endParaRPr>
          </a:p>
        </p:txBody>
      </p:sp>
    </p:spTree>
    <p:extLst>
      <p:ext uri="{BB962C8B-B14F-4D97-AF65-F5344CB8AC3E}">
        <p14:creationId xmlns:p14="http://schemas.microsoft.com/office/powerpoint/2010/main" val="133119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8CA99A-E4D5-4226-A874-5ABCFF4589CC}"/>
              </a:ext>
            </a:extLst>
          </p:cNvPr>
          <p:cNvSpPr txBox="1">
            <a:spLocks/>
          </p:cNvSpPr>
          <p:nvPr/>
        </p:nvSpPr>
        <p:spPr>
          <a:xfrm>
            <a:off x="1359113" y="1613557"/>
            <a:ext cx="5676199" cy="1089827"/>
          </a:xfrm>
          <a:prstGeom prst="rect">
            <a:avLst/>
          </a:prstGeom>
        </p:spPr>
        <p:txBody>
          <a:bodyPr vert="horz" lIns="91440" tIns="45720" rIns="91440" bIns="45720" rtlCol="0" anchor="ctr">
            <a:normAutofit/>
          </a:bodyPr>
          <a:lst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a:lstStyle>
          <a:p>
            <a:r>
              <a:rPr lang="en-US" sz="3399" b="1">
                <a:latin typeface="Helvetica" panose="020B0604020202020204" pitchFamily="34" charset="0"/>
                <a:cs typeface="Helvetica" panose="020B0604020202020204" pitchFamily="34" charset="0"/>
              </a:rPr>
              <a:t>Postal Wizard</a:t>
            </a:r>
          </a:p>
        </p:txBody>
      </p:sp>
      <p:sp>
        <p:nvSpPr>
          <p:cNvPr id="5" name="Title 1">
            <a:extLst>
              <a:ext uri="{FF2B5EF4-FFF2-40B4-BE49-F238E27FC236}">
                <a16:creationId xmlns:a16="http://schemas.microsoft.com/office/drawing/2014/main" id="{32FC80AF-93E9-4647-9300-891B31DF4209}"/>
              </a:ext>
            </a:extLst>
          </p:cNvPr>
          <p:cNvSpPr txBox="1">
            <a:spLocks/>
          </p:cNvSpPr>
          <p:nvPr/>
        </p:nvSpPr>
        <p:spPr>
          <a:xfrm>
            <a:off x="1359113" y="2336677"/>
            <a:ext cx="5676199" cy="863054"/>
          </a:xfrm>
          <a:prstGeom prst="rect">
            <a:avLst/>
          </a:prstGeom>
        </p:spPr>
        <p:txBody>
          <a:bodyPr vert="horz" lIns="91440" tIns="45720" rIns="91440" bIns="45720" rtlCol="0" anchor="ctr">
            <a:normAutofit/>
          </a:bodyPr>
          <a:lst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a:lstStyle>
          <a:p>
            <a:r>
              <a:rPr lang="en-US" sz="2400" b="1">
                <a:latin typeface="Helvetica" panose="020B0604020202020204" pitchFamily="34" charset="0"/>
                <a:cs typeface="Helvetica" panose="020B0604020202020204" pitchFamily="34" charset="0"/>
              </a:rPr>
              <a:t>Postage Statement Entry</a:t>
            </a:r>
          </a:p>
        </p:txBody>
      </p:sp>
      <p:sp>
        <p:nvSpPr>
          <p:cNvPr id="6" name="Title 1">
            <a:extLst>
              <a:ext uri="{FF2B5EF4-FFF2-40B4-BE49-F238E27FC236}">
                <a16:creationId xmlns:a16="http://schemas.microsoft.com/office/drawing/2014/main" id="{46B6F963-E28D-4780-BD57-271F5BBA6E0A}"/>
              </a:ext>
            </a:extLst>
          </p:cNvPr>
          <p:cNvSpPr txBox="1">
            <a:spLocks/>
          </p:cNvSpPr>
          <p:nvPr/>
        </p:nvSpPr>
        <p:spPr>
          <a:xfrm>
            <a:off x="8326122" y="5885425"/>
            <a:ext cx="3027678" cy="492315"/>
          </a:xfrm>
          <a:prstGeom prst="rect">
            <a:avLst/>
          </a:prstGeom>
          <a:solidFill>
            <a:srgbClr val="172483"/>
          </a:solidFill>
        </p:spPr>
        <p:txBody>
          <a:bodyPr vert="horz" lIns="91416" tIns="45708" rIns="91416" bIns="45708" rtlCol="0" anchor="t">
            <a:normAutofit/>
          </a:bodyPr>
          <a:lstStyle>
            <a:lvl1pPr algn="ctr" defTabSz="914126" rtl="0" eaLnBrk="1" latinLnBrk="0" hangingPunct="1">
              <a:lnSpc>
                <a:spcPct val="90000"/>
              </a:lnSpc>
              <a:spcBef>
                <a:spcPct val="0"/>
              </a:spcBef>
              <a:buNone/>
              <a:defRPr sz="3599" b="1" i="0" kern="1200">
                <a:solidFill>
                  <a:schemeClr val="tx1"/>
                </a:solidFill>
                <a:latin typeface="Helvetica" charset="0"/>
                <a:ea typeface="Helvetica" charset="0"/>
                <a:cs typeface="Helvetica" charset="0"/>
              </a:defRPr>
            </a:lvl1pPr>
          </a:lstStyle>
          <a:p>
            <a:pPr marL="0" marR="0" lvl="0" indent="0" algn="ctr" defTabSz="914126" rtl="0" eaLnBrk="1" fontAlgn="auto" latinLnBrk="0" hangingPunct="1">
              <a:lnSpc>
                <a:spcPct val="90000"/>
              </a:lnSpc>
              <a:spcBef>
                <a:spcPct val="0"/>
              </a:spcBef>
              <a:spcAft>
                <a:spcPts val="0"/>
              </a:spcAft>
              <a:buClrTx/>
              <a:buSzTx/>
              <a:buFontTx/>
              <a:buNone/>
              <a:tabLst/>
              <a:defRPr/>
            </a:pPr>
            <a:r>
              <a:rPr lang="en-US" sz="2399">
                <a:solidFill>
                  <a:srgbClr val="DEDDDD"/>
                </a:solidFill>
                <a:latin typeface="Helvetica" panose="020B0604020202020204" pitchFamily="34" charset="0"/>
                <a:cs typeface="Helvetica" panose="020B0604020202020204" pitchFamily="34" charset="0"/>
              </a:rPr>
              <a:t>2023</a:t>
            </a:r>
            <a:endParaRPr kumimoji="0" lang="en-US" sz="2399" i="0" u="none" strike="noStrike" kern="1200" cap="none" spc="0" normalizeH="0" baseline="0" noProof="0">
              <a:ln>
                <a:noFill/>
              </a:ln>
              <a:solidFill>
                <a:srgbClr val="DEDDDD"/>
              </a:solidFill>
              <a:effectLst/>
              <a:uLnTx/>
              <a:uFillTx/>
              <a:latin typeface="Helvetica" panose="020B0604020202020204" pitchFamily="34" charset="0"/>
              <a:cs typeface="Helvetica" panose="020B0604020202020204" pitchFamily="34" charset="0"/>
            </a:endParaRPr>
          </a:p>
        </p:txBody>
      </p:sp>
      <p:sp>
        <p:nvSpPr>
          <p:cNvPr id="2" name="TextBox 1">
            <a:hlinkClick r:id="rId3" action="ppaction://hlinksldjump"/>
            <a:extLst>
              <a:ext uri="{FF2B5EF4-FFF2-40B4-BE49-F238E27FC236}">
                <a16:creationId xmlns:a16="http://schemas.microsoft.com/office/drawing/2014/main" id="{0D0E5E7F-9C38-8FF0-2124-17753C7C60B8}"/>
              </a:ext>
            </a:extLst>
          </p:cNvPr>
          <p:cNvSpPr txBox="1"/>
          <p:nvPr/>
        </p:nvSpPr>
        <p:spPr>
          <a:xfrm>
            <a:off x="10125917" y="6377740"/>
            <a:ext cx="2066083" cy="369332"/>
          </a:xfrm>
          <a:prstGeom prst="rect">
            <a:avLst/>
          </a:prstGeom>
          <a:solidFill>
            <a:srgbClr val="172483"/>
          </a:solidFill>
        </p:spPr>
        <p:txBody>
          <a:bodyPr wrap="square" rtlCol="0">
            <a:spAutoFit/>
          </a:bodyPr>
          <a:lstStyle/>
          <a:p>
            <a:pPr algn="ctr"/>
            <a:r>
              <a:rPr lang="en-US"/>
              <a:t>Continue </a:t>
            </a:r>
          </a:p>
        </p:txBody>
      </p:sp>
      <p:sp>
        <p:nvSpPr>
          <p:cNvPr id="3" name="TextBox 2">
            <a:hlinkClick r:id="rId4" action="ppaction://hlinksldjump"/>
            <a:extLst>
              <a:ext uri="{FF2B5EF4-FFF2-40B4-BE49-F238E27FC236}">
                <a16:creationId xmlns:a16="http://schemas.microsoft.com/office/drawing/2014/main" id="{476F860C-5335-53E7-9B64-E7ADE6F1E199}"/>
              </a:ext>
            </a:extLst>
          </p:cNvPr>
          <p:cNvSpPr txBox="1"/>
          <p:nvPr/>
        </p:nvSpPr>
        <p:spPr>
          <a:xfrm>
            <a:off x="0" y="6377740"/>
            <a:ext cx="2066083" cy="369332"/>
          </a:xfrm>
          <a:prstGeom prst="rect">
            <a:avLst/>
          </a:prstGeom>
          <a:solidFill>
            <a:srgbClr val="172483"/>
          </a:solidFill>
        </p:spPr>
        <p:txBody>
          <a:bodyPr wrap="square" rtlCol="0">
            <a:spAutoFit/>
          </a:bodyPr>
          <a:lstStyle/>
          <a:p>
            <a:pPr algn="ctr"/>
            <a:r>
              <a:rPr lang="en-US"/>
              <a:t>Back </a:t>
            </a:r>
          </a:p>
        </p:txBody>
      </p:sp>
      <p:sp>
        <p:nvSpPr>
          <p:cNvPr id="8" name="TextBox 7">
            <a:extLst>
              <a:ext uri="{FF2B5EF4-FFF2-40B4-BE49-F238E27FC236}">
                <a16:creationId xmlns:a16="http://schemas.microsoft.com/office/drawing/2014/main" id="{16EB0D77-9972-4BF2-B30A-4B52CAFB5B10}"/>
              </a:ext>
            </a:extLst>
          </p:cNvPr>
          <p:cNvSpPr txBox="1"/>
          <p:nvPr/>
        </p:nvSpPr>
        <p:spPr>
          <a:xfrm>
            <a:off x="1359114" y="3441800"/>
            <a:ext cx="4053396" cy="2114425"/>
          </a:xfrm>
          <a:prstGeom prst="rect">
            <a:avLst/>
          </a:prstGeom>
          <a:noFill/>
        </p:spPr>
        <p:txBody>
          <a:bodyPr wrap="square">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kern="1400">
                <a:ln>
                  <a:noFill/>
                </a:ln>
                <a:effectLst/>
                <a:latin typeface="Calibri" panose="020F0502020204030204" pitchFamily="34" charset="0"/>
                <a:cs typeface="Calibri" panose="020F0502020204030204" pitchFamily="34" charset="0"/>
              </a:rPr>
              <a:t>Postal Wizard is an online tool that gives mailers a secure, electronic means for submitting postage statements.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kern="1400">
                <a:ln>
                  <a:noFill/>
                </a:ln>
                <a:effectLst/>
                <a:latin typeface="Calibri" panose="020F0502020204030204" pitchFamily="34" charset="0"/>
                <a:cs typeface="Calibri" panose="020F0502020204030204" pitchFamily="34" charset="0"/>
              </a:rPr>
              <a:t>Users must have a Business Customer Gateway (BCG) Account with an active mailing permit linked to their BCG account before using Postal Wizard.</a:t>
            </a:r>
          </a:p>
        </p:txBody>
      </p:sp>
    </p:spTree>
    <p:extLst>
      <p:ext uri="{BB962C8B-B14F-4D97-AF65-F5344CB8AC3E}">
        <p14:creationId xmlns:p14="http://schemas.microsoft.com/office/powerpoint/2010/main" val="4073048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A394F101-A744-406F-AC13-E3B2F1C3CC8A}"/>
              </a:ext>
            </a:extLst>
          </p:cNvPr>
          <p:cNvGraphicFramePr>
            <a:graphicFrameLocks noGrp="1"/>
          </p:cNvGraphicFramePr>
          <p:nvPr>
            <p:extLst>
              <p:ext uri="{D42A27DB-BD31-4B8C-83A1-F6EECF244321}">
                <p14:modId xmlns:p14="http://schemas.microsoft.com/office/powerpoint/2010/main" val="4155887422"/>
              </p:ext>
            </p:extLst>
          </p:nvPr>
        </p:nvGraphicFramePr>
        <p:xfrm>
          <a:off x="0" y="927394"/>
          <a:ext cx="12192000" cy="5930606"/>
        </p:xfrm>
        <a:graphic>
          <a:graphicData uri="http://schemas.openxmlformats.org/drawingml/2006/table">
            <a:tbl>
              <a:tblPr firstRow="1" bandRow="1">
                <a:tableStyleId>{21E4AEA4-8DFA-4A89-87EB-49C32662AFE0}</a:tableStyleId>
              </a:tblPr>
              <a:tblGrid>
                <a:gridCol w="2264672">
                  <a:extLst>
                    <a:ext uri="{9D8B030D-6E8A-4147-A177-3AD203B41FA5}">
                      <a16:colId xmlns:a16="http://schemas.microsoft.com/office/drawing/2014/main" val="2195573961"/>
                    </a:ext>
                  </a:extLst>
                </a:gridCol>
                <a:gridCol w="2264672">
                  <a:extLst>
                    <a:ext uri="{9D8B030D-6E8A-4147-A177-3AD203B41FA5}">
                      <a16:colId xmlns:a16="http://schemas.microsoft.com/office/drawing/2014/main" val="4146817488"/>
                    </a:ext>
                  </a:extLst>
                </a:gridCol>
                <a:gridCol w="7662656">
                  <a:extLst>
                    <a:ext uri="{9D8B030D-6E8A-4147-A177-3AD203B41FA5}">
                      <a16:colId xmlns:a16="http://schemas.microsoft.com/office/drawing/2014/main" val="2846157677"/>
                    </a:ext>
                  </a:extLst>
                </a:gridCol>
              </a:tblGrid>
              <a:tr h="495499">
                <a:tc>
                  <a:txBody>
                    <a:bodyPr/>
                    <a:lstStyle/>
                    <a:p>
                      <a:pPr algn="ctr"/>
                      <a:r>
                        <a:rPr lang="en-US" sz="1400"/>
                        <a:t>Terms</a:t>
                      </a:r>
                      <a:endParaRPr lang="en-US" sz="1400">
                        <a:solidFill>
                          <a:srgbClr val="0000FF"/>
                        </a:solidFill>
                      </a:endParaRPr>
                    </a:p>
                  </a:txBody>
                  <a:tcPr/>
                </a:tc>
                <a:tc>
                  <a:txBody>
                    <a:bodyPr/>
                    <a:lstStyle/>
                    <a:p>
                      <a:pPr algn="ctr"/>
                      <a:r>
                        <a:rPr lang="en-US" sz="1400"/>
                        <a:t>Abbreviations</a:t>
                      </a:r>
                      <a:endParaRPr lang="en-US" sz="1400">
                        <a:solidFill>
                          <a:srgbClr val="0000FF"/>
                        </a:solidFill>
                      </a:endParaRPr>
                    </a:p>
                  </a:txBody>
                  <a:tcPr/>
                </a:tc>
                <a:tc>
                  <a:txBody>
                    <a:bodyPr/>
                    <a:lstStyle/>
                    <a:p>
                      <a:pPr algn="ctr"/>
                      <a:r>
                        <a:rPr lang="en-US" sz="1400"/>
                        <a:t>Definitions</a:t>
                      </a:r>
                      <a:endParaRPr lang="en-US" sz="1400">
                        <a:solidFill>
                          <a:srgbClr val="0000FF"/>
                        </a:solidFill>
                      </a:endParaRPr>
                    </a:p>
                  </a:txBody>
                  <a:tcPr/>
                </a:tc>
                <a:extLst>
                  <a:ext uri="{0D108BD9-81ED-4DB2-BD59-A6C34878D82A}">
                    <a16:rowId xmlns:a16="http://schemas.microsoft.com/office/drawing/2014/main" val="1673481352"/>
                  </a:ext>
                </a:extLst>
              </a:tr>
              <a:tr h="952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Business Customer Gateway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BCG</a:t>
                      </a:r>
                    </a:p>
                    <a:p>
                      <a:pPr algn="ctr"/>
                      <a:endParaRPr lang="en-US" sz="1400"/>
                    </a:p>
                  </a:txBody>
                  <a:tcPr anchor="ct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400"/>
                        <a:t>A secure portal to access mailing, shipping, and additional mailing services via a single username and password.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effectLst/>
                        </a:rPr>
                        <a:t>Provides a single point of entry for several USPS</a:t>
                      </a:r>
                      <a:r>
                        <a:rPr lang="en-US" sz="1400" kern="1200" baseline="30000">
                          <a:effectLst/>
                        </a:rPr>
                        <a:t>®</a:t>
                      </a:r>
                      <a:r>
                        <a:rPr lang="en-US" sz="1400" kern="1200">
                          <a:effectLst/>
                        </a:rPr>
                        <a:t> online business services. </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400" kern="1200">
                          <a:effectLst/>
                        </a:rPr>
                        <a:t>A single BCG account can have many CRIDs.</a:t>
                      </a:r>
                      <a:endParaRPr lang="en-US" sz="1400"/>
                    </a:p>
                  </a:txBody>
                  <a:tcPr/>
                </a:tc>
                <a:extLst>
                  <a:ext uri="{0D108BD9-81ED-4DB2-BD59-A6C34878D82A}">
                    <a16:rowId xmlns:a16="http://schemas.microsoft.com/office/drawing/2014/main" val="3075755712"/>
                  </a:ext>
                </a:extLst>
              </a:tr>
              <a:tr h="1167537">
                <a:tc>
                  <a:txBody>
                    <a:bodyPr/>
                    <a:lstStyle/>
                    <a:p>
                      <a:pPr algn="ctr"/>
                      <a:r>
                        <a:rPr lang="en-US" sz="1400"/>
                        <a:t>Customer Registration ID</a:t>
                      </a:r>
                    </a:p>
                  </a:txBody>
                  <a:tcPr anchor="ctr"/>
                </a:tc>
                <a:tc>
                  <a:txBody>
                    <a:bodyPr/>
                    <a:lstStyle/>
                    <a:p>
                      <a:pPr algn="ctr"/>
                      <a:r>
                        <a:rPr lang="en-US" sz="1400"/>
                        <a:t>CRID</a:t>
                      </a:r>
                    </a:p>
                  </a:txBody>
                  <a:tcPr anchor="ctr"/>
                </a:tc>
                <a:tc>
                  <a:txBody>
                    <a:bodyPr/>
                    <a:lstStyle/>
                    <a:p>
                      <a:pPr marL="285750" indent="-285750">
                        <a:buFont typeface="Arial" panose="020B0604020202020204" pitchFamily="34" charset="0"/>
                        <a:buChar char="•"/>
                      </a:pPr>
                      <a:r>
                        <a:rPr lang="en-US" sz="1400"/>
                        <a:t>A USPS-generated numeric code up to 15 digits that uniquely identifies a business at a location.</a:t>
                      </a:r>
                    </a:p>
                    <a:p>
                      <a:pPr marL="285750" indent="-285750">
                        <a:buFont typeface="Arial" panose="020B0604020202020204" pitchFamily="34" charset="0"/>
                        <a:buChar char="•"/>
                      </a:pPr>
                      <a:r>
                        <a:rPr lang="en-US" sz="1400"/>
                        <a:t>Use a CRID (company identifier) to establish a Business Customer Gateway account.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A CRID can have many permits.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A permit is owned by a single CRID at any given time.</a:t>
                      </a:r>
                    </a:p>
                  </a:txBody>
                  <a:tcPr/>
                </a:tc>
                <a:extLst>
                  <a:ext uri="{0D108BD9-81ED-4DB2-BD59-A6C34878D82A}">
                    <a16:rowId xmlns:a16="http://schemas.microsoft.com/office/drawing/2014/main" val="3634086300"/>
                  </a:ext>
                </a:extLst>
              </a:tr>
              <a:tr h="1167537">
                <a:tc>
                  <a:txBody>
                    <a:bodyPr/>
                    <a:lstStyle/>
                    <a:p>
                      <a:pPr algn="ctr"/>
                      <a:r>
                        <a:rPr lang="en-US" sz="1400"/>
                        <a:t>Mailer ID</a:t>
                      </a:r>
                    </a:p>
                  </a:txBody>
                  <a:tcPr anchor="ctr"/>
                </a:tc>
                <a:tc>
                  <a:txBody>
                    <a:bodyPr/>
                    <a:lstStyle/>
                    <a:p>
                      <a:pPr algn="ctr"/>
                      <a:r>
                        <a:rPr lang="en-US" sz="1400"/>
                        <a:t>MID</a:t>
                      </a:r>
                    </a:p>
                  </a:txBody>
                  <a:tcPr anchor="ctr"/>
                </a:tc>
                <a:tc>
                  <a:txBody>
                    <a:bodyPr/>
                    <a:lstStyle/>
                    <a:p>
                      <a:pPr marL="285750" indent="-285750">
                        <a:buFont typeface="Arial" panose="020B0604020202020204" pitchFamily="34" charset="0"/>
                        <a:buChar char="•"/>
                      </a:pPr>
                      <a:r>
                        <a:rPr lang="en-US" sz="1400"/>
                        <a:t>Unique ID number to identify a Mail Owner, Mailing Agent, or Mail Service Provider.</a:t>
                      </a:r>
                    </a:p>
                    <a:p>
                      <a:pPr marL="285750" indent="-285750">
                        <a:buFont typeface="Arial" panose="020B0604020202020204" pitchFamily="34" charset="0"/>
                        <a:buChar char="•"/>
                      </a:pPr>
                      <a:r>
                        <a:rPr lang="en-US" sz="1400"/>
                        <a:t>Embedded in an IMb.</a:t>
                      </a:r>
                    </a:p>
                    <a:p>
                      <a:pPr marL="285750" indent="-285750">
                        <a:buFont typeface="Arial" panose="020B0604020202020204" pitchFamily="34" charset="0"/>
                        <a:buChar char="•"/>
                      </a:pPr>
                      <a:r>
                        <a:rPr lang="en-US" sz="1400"/>
                        <a:t>MIDs are either 6 or 9 digits based on calendar year mail volume in PostalOne!.</a:t>
                      </a:r>
                    </a:p>
                    <a:p>
                      <a:pPr marL="285750" indent="-285750">
                        <a:buFont typeface="Arial" panose="020B0604020202020204" pitchFamily="34" charset="0"/>
                        <a:buChar char="•"/>
                      </a:pPr>
                      <a:r>
                        <a:rPr lang="en-US" sz="1400"/>
                        <a:t>A CRID can have many MIDs.</a:t>
                      </a:r>
                    </a:p>
                    <a:p>
                      <a:pPr marL="285750" indent="-285750">
                        <a:buFont typeface="Arial" panose="020B0604020202020204" pitchFamily="34" charset="0"/>
                        <a:buChar char="•"/>
                      </a:pPr>
                      <a:r>
                        <a:rPr lang="en-US" sz="1400"/>
                        <a:t>A MID can only be assigned to one CRID.</a:t>
                      </a:r>
                      <a:endParaRPr lang="en-US" sz="1400" i="1"/>
                    </a:p>
                  </a:txBody>
                  <a:tcPr/>
                </a:tc>
                <a:extLst>
                  <a:ext uri="{0D108BD9-81ED-4DB2-BD59-A6C34878D82A}">
                    <a16:rowId xmlns:a16="http://schemas.microsoft.com/office/drawing/2014/main" val="4087521599"/>
                  </a:ext>
                </a:extLst>
              </a:tr>
              <a:tr h="952464">
                <a:tc>
                  <a:txBody>
                    <a:bodyPr/>
                    <a:lstStyle/>
                    <a:p>
                      <a:pPr algn="ctr"/>
                      <a:r>
                        <a:rPr lang="en-US" sz="1400"/>
                        <a:t>Business Service Administrator</a:t>
                      </a:r>
                    </a:p>
                  </a:txBody>
                  <a:tcPr anchor="ctr"/>
                </a:tc>
                <a:tc>
                  <a:txBody>
                    <a:bodyPr/>
                    <a:lstStyle/>
                    <a:p>
                      <a:pPr algn="ctr"/>
                      <a:r>
                        <a:rPr lang="en-US" sz="1400"/>
                        <a:t>BSA</a:t>
                      </a:r>
                    </a:p>
                  </a:txBody>
                  <a:tcPr anchor="ctr"/>
                </a:tc>
                <a:tc>
                  <a:txBody>
                    <a:bodyPr/>
                    <a:lstStyle/>
                    <a:p>
                      <a:pPr marL="285750" indent="-285750">
                        <a:buFont typeface="Arial" panose="020B0604020202020204" pitchFamily="34" charset="0"/>
                        <a:buChar char="•"/>
                      </a:pPr>
                      <a:r>
                        <a:rPr lang="en-US" sz="1400"/>
                        <a:t>Usually, the first person to request service for a business location becomes the BSA </a:t>
                      </a:r>
                      <a:r>
                        <a:rPr lang="en-US" sz="1400" b="1"/>
                        <a:t>of that service </a:t>
                      </a:r>
                      <a:r>
                        <a:rPr lang="en-US" sz="1400"/>
                        <a:t>and can manage others user's access.</a:t>
                      </a:r>
                    </a:p>
                    <a:p>
                      <a:pPr marL="285750" indent="-285750">
                        <a:buFont typeface="Arial" panose="020B0604020202020204" pitchFamily="34" charset="0"/>
                        <a:buChar char="•"/>
                      </a:pPr>
                      <a:r>
                        <a:rPr lang="en-US" sz="1400"/>
                        <a:t>Has Managed Mailing Activity.</a:t>
                      </a:r>
                    </a:p>
                    <a:p>
                      <a:pPr marL="285750" indent="-285750">
                        <a:buFont typeface="Arial" panose="020B0604020202020204" pitchFamily="34" charset="0"/>
                        <a:buChar char="•"/>
                      </a:pPr>
                      <a:r>
                        <a:rPr lang="en-US" sz="1400"/>
                        <a:t>Required to manage permits in BCG.</a:t>
                      </a:r>
                    </a:p>
                  </a:txBody>
                  <a:tcPr/>
                </a:tc>
                <a:extLst>
                  <a:ext uri="{0D108BD9-81ED-4DB2-BD59-A6C34878D82A}">
                    <a16:rowId xmlns:a16="http://schemas.microsoft.com/office/drawing/2014/main" val="3226106033"/>
                  </a:ext>
                </a:extLst>
              </a:tr>
              <a:tr h="7658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Business Service Administrator Delegate</a:t>
                      </a:r>
                    </a:p>
                    <a:p>
                      <a:endParaRPr lang="en-US" sz="1400"/>
                    </a:p>
                  </a:txBody>
                  <a:tcPr anchor="ctr"/>
                </a:tc>
                <a:tc>
                  <a:txBody>
                    <a:bodyPr/>
                    <a:lstStyle/>
                    <a:p>
                      <a:pPr algn="ctr"/>
                      <a:r>
                        <a:rPr lang="en-US" sz="1400"/>
                        <a:t>BSA Delegate</a:t>
                      </a:r>
                    </a:p>
                  </a:txBody>
                  <a:tcPr anchor="ctr"/>
                </a:tc>
                <a:tc>
                  <a:txBody>
                    <a:bodyPr/>
                    <a:lstStyle/>
                    <a:p>
                      <a:pPr marL="285750" indent="-285750">
                        <a:buFont typeface="Arial" panose="020B0604020202020204" pitchFamily="34" charset="0"/>
                        <a:buChar char="•"/>
                      </a:pPr>
                      <a:r>
                        <a:rPr lang="en-US" sz="1400"/>
                        <a:t>Acts on behalf of the BSA; can revoke or approve users' access.</a:t>
                      </a:r>
                    </a:p>
                    <a:p>
                      <a:pPr marL="285750" indent="-285750">
                        <a:buFont typeface="Arial" panose="020B0604020202020204" pitchFamily="34" charset="0"/>
                        <a:buChar char="•"/>
                      </a:pPr>
                      <a:r>
                        <a:rPr lang="en-US" sz="1400"/>
                        <a:t>Has Managed Mailing Activity.</a:t>
                      </a:r>
                    </a:p>
                    <a:p>
                      <a:pPr marL="285750" indent="-285750">
                        <a:buFont typeface="Arial" panose="020B0604020202020204" pitchFamily="34" charset="0"/>
                        <a:buChar char="•"/>
                      </a:pPr>
                      <a:r>
                        <a:rPr lang="en-US" sz="1400"/>
                        <a:t>Required to manage permits in BCG.</a:t>
                      </a:r>
                    </a:p>
                  </a:txBody>
                  <a:tcPr/>
                </a:tc>
                <a:extLst>
                  <a:ext uri="{0D108BD9-81ED-4DB2-BD59-A6C34878D82A}">
                    <a16:rowId xmlns:a16="http://schemas.microsoft.com/office/drawing/2014/main" val="4078513765"/>
                  </a:ext>
                </a:extLst>
              </a:tr>
              <a:tr h="429223">
                <a:tc>
                  <a:txBody>
                    <a:bodyPr/>
                    <a:lstStyle/>
                    <a:p>
                      <a:pPr algn="ctr"/>
                      <a:r>
                        <a:rPr lang="en-US" sz="1400"/>
                        <a:t>Managed Mailing Activity</a:t>
                      </a:r>
                    </a:p>
                  </a:txBody>
                  <a:tcPr anchor="ctr"/>
                </a:tc>
                <a:tc>
                  <a:txBody>
                    <a:bodyPr/>
                    <a:lstStyle/>
                    <a:p>
                      <a:pPr algn="ctr"/>
                      <a:r>
                        <a:rPr lang="en-US" sz="1400"/>
                        <a:t>MMA</a:t>
                      </a:r>
                    </a:p>
                  </a:txBody>
                  <a:tcPr anchor="ctr"/>
                </a:tc>
                <a:tc>
                  <a:txBody>
                    <a:bodyPr/>
                    <a:lstStyle/>
                    <a:p>
                      <a:pPr marL="285750" indent="-285750">
                        <a:buFont typeface="Arial" panose="020B0604020202020204" pitchFamily="34" charset="0"/>
                        <a:buChar char="•"/>
                      </a:pPr>
                      <a:r>
                        <a:rPr lang="en-US" sz="1400"/>
                        <a:t>Site of core services, manage permits, balances and fees. </a:t>
                      </a:r>
                    </a:p>
                  </a:txBody>
                  <a:tcPr/>
                </a:tc>
                <a:extLst>
                  <a:ext uri="{0D108BD9-81ED-4DB2-BD59-A6C34878D82A}">
                    <a16:rowId xmlns:a16="http://schemas.microsoft.com/office/drawing/2014/main" val="1870172065"/>
                  </a:ext>
                </a:extLst>
              </a:tr>
            </a:tbl>
          </a:graphicData>
        </a:graphic>
      </p:graphicFrame>
      <p:sp>
        <p:nvSpPr>
          <p:cNvPr id="4" name="Title 2">
            <a:extLst>
              <a:ext uri="{FF2B5EF4-FFF2-40B4-BE49-F238E27FC236}">
                <a16:creationId xmlns:a16="http://schemas.microsoft.com/office/drawing/2014/main" id="{086BF55B-17FC-4BB5-A35C-43662C35E527}"/>
              </a:ext>
            </a:extLst>
          </p:cNvPr>
          <p:cNvSpPr>
            <a:spLocks noGrp="1"/>
          </p:cNvSpPr>
          <p:nvPr>
            <p:ph type="title"/>
          </p:nvPr>
        </p:nvSpPr>
        <p:spPr>
          <a:xfrm>
            <a:off x="0" y="18194"/>
            <a:ext cx="7324303" cy="651733"/>
          </a:xfrm>
        </p:spPr>
        <p:txBody>
          <a:bodyPr/>
          <a:lstStyle/>
          <a:p>
            <a:pPr algn="l"/>
            <a:r>
              <a:rPr lang="en-US" sz="2400"/>
              <a:t>Common BCG Terms</a:t>
            </a:r>
          </a:p>
        </p:txBody>
      </p:sp>
      <p:sp>
        <p:nvSpPr>
          <p:cNvPr id="2" name="TextBox 1">
            <a:hlinkClick r:id="rId3" action="ppaction://hlinksldjump"/>
            <a:extLst>
              <a:ext uri="{FF2B5EF4-FFF2-40B4-BE49-F238E27FC236}">
                <a16:creationId xmlns:a16="http://schemas.microsoft.com/office/drawing/2014/main" id="{217DE8B4-A305-7733-9AFE-15F518BF1492}"/>
              </a:ext>
            </a:extLst>
          </p:cNvPr>
          <p:cNvSpPr txBox="1"/>
          <p:nvPr/>
        </p:nvSpPr>
        <p:spPr>
          <a:xfrm>
            <a:off x="10125917" y="6488668"/>
            <a:ext cx="2066083" cy="369332"/>
          </a:xfrm>
          <a:prstGeom prst="rect">
            <a:avLst/>
          </a:prstGeom>
          <a:solidFill>
            <a:schemeClr val="accent6"/>
          </a:solidFill>
        </p:spPr>
        <p:txBody>
          <a:bodyPr wrap="square" rtlCol="0">
            <a:spAutoFit/>
          </a:bodyPr>
          <a:lstStyle/>
          <a:p>
            <a:pPr algn="ctr"/>
            <a:r>
              <a:rPr lang="en-US">
                <a:solidFill>
                  <a:schemeClr val="bg1"/>
                </a:solidFill>
              </a:rPr>
              <a:t>Continue </a:t>
            </a:r>
          </a:p>
        </p:txBody>
      </p:sp>
    </p:spTree>
    <p:extLst>
      <p:ext uri="{BB962C8B-B14F-4D97-AF65-F5344CB8AC3E}">
        <p14:creationId xmlns:p14="http://schemas.microsoft.com/office/powerpoint/2010/main" val="27133549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
            <a:ext cx="4571999" cy="874452"/>
          </a:xfrm>
        </p:spPr>
        <p:txBody>
          <a:bodyPr>
            <a:noAutofit/>
          </a:bodyPr>
          <a:lstStyle/>
          <a:p>
            <a:pPr algn="l"/>
            <a:r>
              <a:rPr lang="en-US"/>
              <a:t>Mailing Services Tab – Select Postal Wizard</a:t>
            </a:r>
          </a:p>
        </p:txBody>
      </p:sp>
      <p:pic>
        <p:nvPicPr>
          <p:cNvPr id="2" name="Picture 1">
            <a:extLst>
              <a:ext uri="{FF2B5EF4-FFF2-40B4-BE49-F238E27FC236}">
                <a16:creationId xmlns:a16="http://schemas.microsoft.com/office/drawing/2014/main" id="{5F123D36-B1D5-4080-A1CE-494A15ED418A}"/>
              </a:ext>
            </a:extLst>
          </p:cNvPr>
          <p:cNvPicPr>
            <a:picLocks noChangeAspect="1"/>
          </p:cNvPicPr>
          <p:nvPr/>
        </p:nvPicPr>
        <p:blipFill>
          <a:blip r:embed="rId3"/>
          <a:stretch>
            <a:fillRect/>
          </a:stretch>
        </p:blipFill>
        <p:spPr>
          <a:xfrm>
            <a:off x="523097" y="2080584"/>
            <a:ext cx="11145805" cy="4777416"/>
          </a:xfrm>
          <a:prstGeom prst="rect">
            <a:avLst/>
          </a:prstGeom>
        </p:spPr>
      </p:pic>
      <p:pic>
        <p:nvPicPr>
          <p:cNvPr id="4" name="Picture 3">
            <a:extLst>
              <a:ext uri="{FF2B5EF4-FFF2-40B4-BE49-F238E27FC236}">
                <a16:creationId xmlns:a16="http://schemas.microsoft.com/office/drawing/2014/main" id="{B4CBA180-A170-47A3-837A-DD2541867592}"/>
              </a:ext>
            </a:extLst>
          </p:cNvPr>
          <p:cNvPicPr>
            <a:picLocks noChangeAspect="1"/>
          </p:cNvPicPr>
          <p:nvPr/>
        </p:nvPicPr>
        <p:blipFill>
          <a:blip r:embed="rId4"/>
          <a:stretch>
            <a:fillRect/>
          </a:stretch>
        </p:blipFill>
        <p:spPr>
          <a:xfrm>
            <a:off x="523097" y="1337530"/>
            <a:ext cx="5620534" cy="743054"/>
          </a:xfrm>
          <a:prstGeom prst="rect">
            <a:avLst/>
          </a:prstGeom>
        </p:spPr>
      </p:pic>
      <p:sp>
        <p:nvSpPr>
          <p:cNvPr id="5" name="Oval 4">
            <a:extLst>
              <a:ext uri="{FF2B5EF4-FFF2-40B4-BE49-F238E27FC236}">
                <a16:creationId xmlns:a16="http://schemas.microsoft.com/office/drawing/2014/main" id="{BB8AB426-1BEB-4D49-ADD0-360F5B717671}"/>
              </a:ext>
            </a:extLst>
          </p:cNvPr>
          <p:cNvSpPr/>
          <p:nvPr/>
        </p:nvSpPr>
        <p:spPr>
          <a:xfrm>
            <a:off x="605790" y="1737360"/>
            <a:ext cx="1474470" cy="3432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31CBEFA-E493-4D6C-87A6-C43E2381293E}"/>
              </a:ext>
            </a:extLst>
          </p:cNvPr>
          <p:cNvSpPr/>
          <p:nvPr/>
        </p:nvSpPr>
        <p:spPr>
          <a:xfrm>
            <a:off x="8069580" y="4892040"/>
            <a:ext cx="3337560" cy="3886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074BA78-6195-4A5B-ABC2-DAAABA43D522}"/>
              </a:ext>
            </a:extLst>
          </p:cNvPr>
          <p:cNvPicPr>
            <a:picLocks noChangeAspect="1"/>
          </p:cNvPicPr>
          <p:nvPr/>
        </p:nvPicPr>
        <p:blipFill>
          <a:blip r:embed="rId5"/>
          <a:stretch>
            <a:fillRect/>
          </a:stretch>
        </p:blipFill>
        <p:spPr>
          <a:xfrm>
            <a:off x="3317035" y="1828800"/>
            <a:ext cx="2626566" cy="204186"/>
          </a:xfrm>
          <a:prstGeom prst="rect">
            <a:avLst/>
          </a:prstGeom>
        </p:spPr>
      </p:pic>
      <p:sp>
        <p:nvSpPr>
          <p:cNvPr id="3" name="TextBox 2">
            <a:hlinkClick r:id="rId6" action="ppaction://hlinksldjump"/>
            <a:extLst>
              <a:ext uri="{FF2B5EF4-FFF2-40B4-BE49-F238E27FC236}">
                <a16:creationId xmlns:a16="http://schemas.microsoft.com/office/drawing/2014/main" id="{BDC364ED-23D3-08B4-4ED7-17256013032C}"/>
              </a:ext>
            </a:extLst>
          </p:cNvPr>
          <p:cNvSpPr txBox="1"/>
          <p:nvPr/>
        </p:nvSpPr>
        <p:spPr>
          <a:xfrm>
            <a:off x="10125917" y="6488668"/>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sp>
        <p:nvSpPr>
          <p:cNvPr id="9" name="TextBox 8">
            <a:hlinkClick r:id="rId7" action="ppaction://hlinksldjump"/>
            <a:extLst>
              <a:ext uri="{FF2B5EF4-FFF2-40B4-BE49-F238E27FC236}">
                <a16:creationId xmlns:a16="http://schemas.microsoft.com/office/drawing/2014/main" id="{A0B27FAD-7ABF-E62B-F86A-600CE6534AC8}"/>
              </a:ext>
            </a:extLst>
          </p:cNvPr>
          <p:cNvSpPr txBox="1"/>
          <p:nvPr/>
        </p:nvSpPr>
        <p:spPr>
          <a:xfrm>
            <a:off x="0" y="6470964"/>
            <a:ext cx="2066083" cy="369332"/>
          </a:xfrm>
          <a:prstGeom prst="rect">
            <a:avLst/>
          </a:prstGeom>
          <a:solidFill>
            <a:schemeClr val="accent6"/>
          </a:solidFill>
        </p:spPr>
        <p:txBody>
          <a:bodyPr wrap="square" rtlCol="0">
            <a:spAutoFit/>
          </a:bodyPr>
          <a:lstStyle/>
          <a:p>
            <a:pPr algn="ctr"/>
            <a:r>
              <a:rPr lang="en-US">
                <a:solidFill>
                  <a:schemeClr val="bg1"/>
                </a:solidFill>
              </a:rPr>
              <a:t>Back</a:t>
            </a:r>
            <a:r>
              <a:rPr lang="en-US"/>
              <a:t> </a:t>
            </a:r>
          </a:p>
        </p:txBody>
      </p:sp>
      <p:sp>
        <p:nvSpPr>
          <p:cNvPr id="11" name="TextBox 10">
            <a:extLst>
              <a:ext uri="{FF2B5EF4-FFF2-40B4-BE49-F238E27FC236}">
                <a16:creationId xmlns:a16="http://schemas.microsoft.com/office/drawing/2014/main" id="{D487A526-9FCD-0D0A-6906-35F26119483A}"/>
              </a:ext>
            </a:extLst>
          </p:cNvPr>
          <p:cNvSpPr txBox="1"/>
          <p:nvPr/>
        </p:nvSpPr>
        <p:spPr>
          <a:xfrm>
            <a:off x="1143000" y="5062170"/>
            <a:ext cx="6165272" cy="923330"/>
          </a:xfrm>
          <a:prstGeom prst="rect">
            <a:avLst/>
          </a:prstGeom>
          <a:noFill/>
          <a:ln>
            <a:solidFill>
              <a:srgbClr val="172483"/>
            </a:solidFill>
          </a:ln>
        </p:spPr>
        <p:txBody>
          <a:bodyPr wrap="square">
            <a:spAutoFit/>
          </a:bodyPr>
          <a:lstStyle/>
          <a:p>
            <a:r>
              <a:rPr lang="en-US" b="1"/>
              <a:t>You can locate Postal Wizard by clicking on the Mailing Services tab. You can also save it as a favorite under Favorite Services.</a:t>
            </a:r>
          </a:p>
        </p:txBody>
      </p:sp>
    </p:spTree>
    <p:extLst>
      <p:ext uri="{BB962C8B-B14F-4D97-AF65-F5344CB8AC3E}">
        <p14:creationId xmlns:p14="http://schemas.microsoft.com/office/powerpoint/2010/main" val="20771518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
            <a:ext cx="5029199" cy="874452"/>
          </a:xfrm>
        </p:spPr>
        <p:txBody>
          <a:bodyPr>
            <a:noAutofit/>
          </a:bodyPr>
          <a:lstStyle/>
          <a:p>
            <a:pPr algn="l"/>
            <a:r>
              <a:rPr lang="en-US"/>
              <a:t>Statement Information – Select Your PS Form</a:t>
            </a:r>
          </a:p>
        </p:txBody>
      </p:sp>
      <p:pic>
        <p:nvPicPr>
          <p:cNvPr id="6" name="Picture 5">
            <a:extLst>
              <a:ext uri="{FF2B5EF4-FFF2-40B4-BE49-F238E27FC236}">
                <a16:creationId xmlns:a16="http://schemas.microsoft.com/office/drawing/2014/main" id="{5BB51BAB-E349-F7C1-AA57-BFAD29B31823}"/>
              </a:ext>
            </a:extLst>
          </p:cNvPr>
          <p:cNvPicPr>
            <a:picLocks noChangeAspect="1"/>
          </p:cNvPicPr>
          <p:nvPr/>
        </p:nvPicPr>
        <p:blipFill>
          <a:blip r:embed="rId3"/>
          <a:stretch>
            <a:fillRect/>
          </a:stretch>
        </p:blipFill>
        <p:spPr>
          <a:xfrm>
            <a:off x="186215" y="1287978"/>
            <a:ext cx="11819569" cy="5472485"/>
          </a:xfrm>
          <a:prstGeom prst="rect">
            <a:avLst/>
          </a:prstGeom>
          <a:ln>
            <a:noFill/>
          </a:ln>
          <a:effectLst>
            <a:outerShdw blurRad="292100" dist="139700" dir="2700000" algn="tl" rotWithShape="0">
              <a:srgbClr val="333333">
                <a:alpha val="65000"/>
              </a:srgbClr>
            </a:outerShdw>
          </a:effectLst>
        </p:spPr>
      </p:pic>
      <p:sp>
        <p:nvSpPr>
          <p:cNvPr id="2" name="TextBox 1">
            <a:hlinkClick r:id="rId4" action="ppaction://hlinksldjump"/>
            <a:extLst>
              <a:ext uri="{FF2B5EF4-FFF2-40B4-BE49-F238E27FC236}">
                <a16:creationId xmlns:a16="http://schemas.microsoft.com/office/drawing/2014/main" id="{8D15DEF0-E1AC-0199-F695-155E985E71BB}"/>
              </a:ext>
            </a:extLst>
          </p:cNvPr>
          <p:cNvSpPr txBox="1"/>
          <p:nvPr/>
        </p:nvSpPr>
        <p:spPr>
          <a:xfrm>
            <a:off x="10125917" y="6488668"/>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sp>
        <p:nvSpPr>
          <p:cNvPr id="3" name="TextBox 2">
            <a:hlinkClick r:id="rId5" action="ppaction://hlinksldjump"/>
            <a:extLst>
              <a:ext uri="{FF2B5EF4-FFF2-40B4-BE49-F238E27FC236}">
                <a16:creationId xmlns:a16="http://schemas.microsoft.com/office/drawing/2014/main" id="{27ECA305-9ED1-9ED6-DD72-0F38EE776932}"/>
              </a:ext>
            </a:extLst>
          </p:cNvPr>
          <p:cNvSpPr txBox="1"/>
          <p:nvPr/>
        </p:nvSpPr>
        <p:spPr>
          <a:xfrm>
            <a:off x="0" y="6470964"/>
            <a:ext cx="2066083" cy="369332"/>
          </a:xfrm>
          <a:prstGeom prst="rect">
            <a:avLst/>
          </a:prstGeom>
          <a:solidFill>
            <a:schemeClr val="accent6"/>
          </a:solidFill>
        </p:spPr>
        <p:txBody>
          <a:bodyPr wrap="square" rtlCol="0">
            <a:spAutoFit/>
          </a:bodyPr>
          <a:lstStyle/>
          <a:p>
            <a:pPr algn="ctr"/>
            <a:r>
              <a:rPr lang="en-US">
                <a:solidFill>
                  <a:schemeClr val="bg1"/>
                </a:solidFill>
              </a:rPr>
              <a:t>Back</a:t>
            </a:r>
            <a:r>
              <a:rPr lang="en-US"/>
              <a:t> </a:t>
            </a:r>
          </a:p>
        </p:txBody>
      </p:sp>
      <p:sp>
        <p:nvSpPr>
          <p:cNvPr id="5" name="TextBox 4">
            <a:extLst>
              <a:ext uri="{FF2B5EF4-FFF2-40B4-BE49-F238E27FC236}">
                <a16:creationId xmlns:a16="http://schemas.microsoft.com/office/drawing/2014/main" id="{3E2ECDB1-2ED1-CFEF-DF57-852B2E1612F6}"/>
              </a:ext>
            </a:extLst>
          </p:cNvPr>
          <p:cNvSpPr txBox="1"/>
          <p:nvPr/>
        </p:nvSpPr>
        <p:spPr>
          <a:xfrm>
            <a:off x="5153892" y="1352633"/>
            <a:ext cx="6851892" cy="646331"/>
          </a:xfrm>
          <a:prstGeom prst="rect">
            <a:avLst/>
          </a:prstGeom>
          <a:noFill/>
          <a:ln>
            <a:solidFill>
              <a:srgbClr val="0000FF"/>
            </a:solidFill>
          </a:ln>
        </p:spPr>
        <p:txBody>
          <a:bodyPr wrap="square">
            <a:spAutoFit/>
          </a:bodyPr>
          <a:lstStyle/>
          <a:p>
            <a:r>
              <a:rPr lang="en-US" b="1"/>
              <a:t>All of the available, up-to-date postage statements are listed. From this page, choose the form number to be completed. </a:t>
            </a:r>
          </a:p>
        </p:txBody>
      </p:sp>
    </p:spTree>
    <p:extLst>
      <p:ext uri="{BB962C8B-B14F-4D97-AF65-F5344CB8AC3E}">
        <p14:creationId xmlns:p14="http://schemas.microsoft.com/office/powerpoint/2010/main" val="9365856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05600" cy="990600"/>
          </a:xfrm>
        </p:spPr>
        <p:txBody>
          <a:bodyPr>
            <a:noAutofit/>
          </a:bodyPr>
          <a:lstStyle/>
          <a:p>
            <a:pPr algn="l"/>
            <a:r>
              <a:rPr lang="en-US"/>
              <a:t>Account Information Selections (Regular/Nonprofit) </a:t>
            </a:r>
          </a:p>
        </p:txBody>
      </p:sp>
      <p:pic>
        <p:nvPicPr>
          <p:cNvPr id="4" name="Picture 3">
            <a:extLst>
              <a:ext uri="{FF2B5EF4-FFF2-40B4-BE49-F238E27FC236}">
                <a16:creationId xmlns:a16="http://schemas.microsoft.com/office/drawing/2014/main" id="{2F3A8877-870D-DA91-71A8-D9A5FDB4C572}"/>
              </a:ext>
            </a:extLst>
          </p:cNvPr>
          <p:cNvPicPr>
            <a:picLocks noChangeAspect="1"/>
          </p:cNvPicPr>
          <p:nvPr/>
        </p:nvPicPr>
        <p:blipFill>
          <a:blip r:embed="rId3"/>
          <a:stretch>
            <a:fillRect/>
          </a:stretch>
        </p:blipFill>
        <p:spPr>
          <a:xfrm>
            <a:off x="203046" y="1377844"/>
            <a:ext cx="8659409" cy="5232493"/>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05238EAE-0426-55BC-AE42-C49BABCD77EF}"/>
              </a:ext>
            </a:extLst>
          </p:cNvPr>
          <p:cNvPicPr>
            <a:picLocks noChangeAspect="1"/>
          </p:cNvPicPr>
          <p:nvPr/>
        </p:nvPicPr>
        <p:blipFill>
          <a:blip r:embed="rId4"/>
          <a:stretch>
            <a:fillRect/>
          </a:stretch>
        </p:blipFill>
        <p:spPr>
          <a:xfrm>
            <a:off x="6768984" y="3994090"/>
            <a:ext cx="5245370" cy="2063856"/>
          </a:xfrm>
          <a:prstGeom prst="rect">
            <a:avLst/>
          </a:prstGeom>
          <a:ln>
            <a:noFill/>
          </a:ln>
          <a:effectLst>
            <a:outerShdw blurRad="292100" dist="139700" dir="2700000" algn="tl" rotWithShape="0">
              <a:srgbClr val="333333">
                <a:alpha val="65000"/>
              </a:srgbClr>
            </a:outerShdw>
          </a:effectLst>
        </p:spPr>
      </p:pic>
      <p:cxnSp>
        <p:nvCxnSpPr>
          <p:cNvPr id="5" name="Straight Arrow Connector 4">
            <a:extLst>
              <a:ext uri="{FF2B5EF4-FFF2-40B4-BE49-F238E27FC236}">
                <a16:creationId xmlns:a16="http://schemas.microsoft.com/office/drawing/2014/main" id="{87A046F8-AEBE-103D-488D-E905C5FA0503}"/>
              </a:ext>
            </a:extLst>
          </p:cNvPr>
          <p:cNvCxnSpPr/>
          <p:nvPr/>
        </p:nvCxnSpPr>
        <p:spPr bwMode="auto">
          <a:xfrm>
            <a:off x="4154622" y="4215754"/>
            <a:ext cx="2690568" cy="483246"/>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a:hlinkClick r:id="rId5" action="ppaction://hlinksldjump"/>
            <a:extLst>
              <a:ext uri="{FF2B5EF4-FFF2-40B4-BE49-F238E27FC236}">
                <a16:creationId xmlns:a16="http://schemas.microsoft.com/office/drawing/2014/main" id="{8B24D0DC-4FFD-B970-0847-5C2CFEA677B9}"/>
              </a:ext>
            </a:extLst>
          </p:cNvPr>
          <p:cNvSpPr txBox="1"/>
          <p:nvPr/>
        </p:nvSpPr>
        <p:spPr>
          <a:xfrm>
            <a:off x="10125917" y="6489975"/>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sp>
        <p:nvSpPr>
          <p:cNvPr id="6" name="TextBox 5">
            <a:hlinkClick r:id="rId6" action="ppaction://hlinksldjump"/>
            <a:extLst>
              <a:ext uri="{FF2B5EF4-FFF2-40B4-BE49-F238E27FC236}">
                <a16:creationId xmlns:a16="http://schemas.microsoft.com/office/drawing/2014/main" id="{78E5AE51-E5E6-01DB-5DB5-6639968A7947}"/>
              </a:ext>
            </a:extLst>
          </p:cNvPr>
          <p:cNvSpPr txBox="1"/>
          <p:nvPr/>
        </p:nvSpPr>
        <p:spPr>
          <a:xfrm>
            <a:off x="0" y="6470964"/>
            <a:ext cx="2066083" cy="369332"/>
          </a:xfrm>
          <a:prstGeom prst="rect">
            <a:avLst/>
          </a:prstGeom>
          <a:solidFill>
            <a:schemeClr val="accent6"/>
          </a:solidFill>
        </p:spPr>
        <p:txBody>
          <a:bodyPr wrap="square" rtlCol="0">
            <a:spAutoFit/>
          </a:bodyPr>
          <a:lstStyle/>
          <a:p>
            <a:pPr algn="ctr"/>
            <a:r>
              <a:rPr lang="en-US">
                <a:solidFill>
                  <a:schemeClr val="bg1"/>
                </a:solidFill>
              </a:rPr>
              <a:t>Back</a:t>
            </a:r>
            <a:r>
              <a:rPr lang="en-US"/>
              <a:t> </a:t>
            </a:r>
          </a:p>
        </p:txBody>
      </p:sp>
      <p:sp>
        <p:nvSpPr>
          <p:cNvPr id="8" name="TextBox 7">
            <a:extLst>
              <a:ext uri="{FF2B5EF4-FFF2-40B4-BE49-F238E27FC236}">
                <a16:creationId xmlns:a16="http://schemas.microsoft.com/office/drawing/2014/main" id="{967C2279-D83C-CD48-C951-6566FC9BB87D}"/>
              </a:ext>
            </a:extLst>
          </p:cNvPr>
          <p:cNvSpPr txBox="1"/>
          <p:nvPr/>
        </p:nvSpPr>
        <p:spPr>
          <a:xfrm>
            <a:off x="9082896" y="1453653"/>
            <a:ext cx="2931458" cy="2308324"/>
          </a:xfrm>
          <a:prstGeom prst="rect">
            <a:avLst/>
          </a:prstGeom>
          <a:noFill/>
          <a:ln>
            <a:solidFill>
              <a:srgbClr val="0000FF"/>
            </a:solidFill>
          </a:ln>
        </p:spPr>
        <p:txBody>
          <a:bodyPr wrap="square">
            <a:spAutoFit/>
          </a:bodyPr>
          <a:lstStyle/>
          <a:p>
            <a:r>
              <a:rPr lang="en-US" b="1"/>
              <a:t>Next, answer these questions. </a:t>
            </a:r>
          </a:p>
          <a:p>
            <a:endParaRPr lang="en-US" b="1"/>
          </a:p>
          <a:p>
            <a:r>
              <a:rPr lang="en-US" b="1"/>
              <a:t>After selecting Myself or another company, you will select the permit you wish to use for the mailing.</a:t>
            </a:r>
            <a:endParaRPr lang="en-US"/>
          </a:p>
        </p:txBody>
      </p:sp>
    </p:spTree>
    <p:extLst>
      <p:ext uri="{BB962C8B-B14F-4D97-AF65-F5344CB8AC3E}">
        <p14:creationId xmlns:p14="http://schemas.microsoft.com/office/powerpoint/2010/main" val="3784628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B7F8D7-68B3-4EA3-A157-54CD6319ACD7}"/>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43</a:t>
            </a:fld>
            <a:endParaRPr lang="en-US">
              <a:solidFill>
                <a:prstClr val="black">
                  <a:tint val="75000"/>
                </a:prstClr>
              </a:solidFill>
            </a:endParaRPr>
          </a:p>
        </p:txBody>
      </p:sp>
      <p:sp>
        <p:nvSpPr>
          <p:cNvPr id="4" name="Title 2">
            <a:extLst>
              <a:ext uri="{FF2B5EF4-FFF2-40B4-BE49-F238E27FC236}">
                <a16:creationId xmlns:a16="http://schemas.microsoft.com/office/drawing/2014/main" id="{61ED6F84-D37F-4593-A00D-E8AF4ED175FA}"/>
              </a:ext>
            </a:extLst>
          </p:cNvPr>
          <p:cNvSpPr>
            <a:spLocks noGrp="1"/>
          </p:cNvSpPr>
          <p:nvPr>
            <p:ph type="title"/>
          </p:nvPr>
        </p:nvSpPr>
        <p:spPr>
          <a:xfrm>
            <a:off x="0" y="31144"/>
            <a:ext cx="4324511" cy="651733"/>
          </a:xfrm>
        </p:spPr>
        <p:txBody>
          <a:bodyPr/>
          <a:lstStyle/>
          <a:p>
            <a:pPr algn="l"/>
            <a:r>
              <a:rPr lang="en-US"/>
              <a:t>Mailing Characteristics</a:t>
            </a:r>
          </a:p>
        </p:txBody>
      </p:sp>
      <p:sp>
        <p:nvSpPr>
          <p:cNvPr id="14" name="TextBox 13">
            <a:extLst>
              <a:ext uri="{FF2B5EF4-FFF2-40B4-BE49-F238E27FC236}">
                <a16:creationId xmlns:a16="http://schemas.microsoft.com/office/drawing/2014/main" id="{7DC15FFB-C2A8-422B-9F89-9CD776133505}"/>
              </a:ext>
            </a:extLst>
          </p:cNvPr>
          <p:cNvSpPr txBox="1"/>
          <p:nvPr/>
        </p:nvSpPr>
        <p:spPr>
          <a:xfrm>
            <a:off x="152400" y="1412631"/>
            <a:ext cx="3581399" cy="5251237"/>
          </a:xfrm>
          <a:prstGeom prst="rect">
            <a:avLst/>
          </a:prstGeom>
        </p:spPr>
        <p:txBody>
          <a:bodyPr vert="horz" wrap="square" lIns="91440" tIns="45720" rIns="91440" bIns="45720" rtlCol="0" anchor="t">
            <a:normAutofit fontScale="92500" lnSpcReduction="10000"/>
          </a:bodyPr>
          <a:lstStyle/>
          <a:p>
            <a:r>
              <a:rPr lang="en-US" sz="1800" b="1">
                <a:latin typeface="Calibri" panose="020F0502020204030204" pitchFamily="34" charset="0"/>
                <a:cs typeface="Calibri" panose="020F0502020204030204" pitchFamily="34" charset="0"/>
              </a:rPr>
              <a:t>After answering those questions, you are going to fill in the requested information. This is the same information you enter on a hardcopy statement </a:t>
            </a:r>
          </a:p>
          <a:p>
            <a:endParaRPr lang="en-US" sz="1800" b="1">
              <a:latin typeface="Calibri" panose="020F0502020204030204" pitchFamily="34" charset="0"/>
              <a:cs typeface="Calibri" panose="020F0502020204030204" pitchFamily="34" charset="0"/>
            </a:endParaRPr>
          </a:p>
          <a:p>
            <a:r>
              <a:rPr lang="en-US" sz="1800" b="1">
                <a:latin typeface="Calibri" panose="020F0502020204030204" pitchFamily="34" charset="0"/>
                <a:cs typeface="Calibri" panose="020F0502020204030204" pitchFamily="34" charset="0"/>
              </a:rPr>
              <a:t>Under mailing characteristics, enter the total number of pieces, Move Update method, and if you’re claiming Destination entry discounts or are submitting a Full-Service mailing.</a:t>
            </a:r>
          </a:p>
          <a:p>
            <a:endParaRPr lang="en-US" sz="1800" b="1">
              <a:latin typeface="Calibri" panose="020F0502020204030204" pitchFamily="34" charset="0"/>
              <a:cs typeface="Calibri" panose="020F0502020204030204" pitchFamily="34" charset="0"/>
            </a:endParaRPr>
          </a:p>
          <a:p>
            <a:r>
              <a:rPr lang="en-US" sz="1800" b="1">
                <a:latin typeface="Calibri" panose="020F0502020204030204" pitchFamily="34" charset="0"/>
                <a:cs typeface="Calibri" panose="020F0502020204030204" pitchFamily="34" charset="0"/>
              </a:rPr>
              <a:t>Under Mail Piece Information, you will select the processing category of mail (letters, flats, or parcels) and weight of a single piece. The total weight will calculate for you. </a:t>
            </a:r>
          </a:p>
          <a:p>
            <a:endParaRPr lang="en-US" sz="1800" b="1">
              <a:latin typeface="Calibri" panose="020F0502020204030204" pitchFamily="34" charset="0"/>
              <a:cs typeface="Calibri" panose="020F0502020204030204" pitchFamily="34" charset="0"/>
            </a:endParaRPr>
          </a:p>
          <a:p>
            <a:r>
              <a:rPr lang="en-US" sz="1800" b="1">
                <a:latin typeface="Calibri" panose="020F0502020204030204" pitchFamily="34" charset="0"/>
                <a:cs typeface="Calibri" panose="020F0502020204030204" pitchFamily="34" charset="0"/>
              </a:rPr>
              <a:t>Enter the container information and click Next to continue.  </a:t>
            </a:r>
            <a:r>
              <a:rPr lang="en-US" sz="1600">
                <a:solidFill>
                  <a:srgbClr val="333366"/>
                </a:solidFill>
                <a:latin typeface="Calibri"/>
                <a:cs typeface="Calibri"/>
              </a:rPr>
              <a:t>	</a:t>
            </a:r>
          </a:p>
        </p:txBody>
      </p:sp>
      <p:pic>
        <p:nvPicPr>
          <p:cNvPr id="29" name="Picture 28">
            <a:extLst>
              <a:ext uri="{FF2B5EF4-FFF2-40B4-BE49-F238E27FC236}">
                <a16:creationId xmlns:a16="http://schemas.microsoft.com/office/drawing/2014/main" id="{F1A206DF-DF0D-5B54-F84A-21CD7B8C1373}"/>
              </a:ext>
            </a:extLst>
          </p:cNvPr>
          <p:cNvPicPr>
            <a:picLocks noChangeAspect="1"/>
          </p:cNvPicPr>
          <p:nvPr/>
        </p:nvPicPr>
        <p:blipFill>
          <a:blip r:embed="rId3"/>
          <a:stretch>
            <a:fillRect/>
          </a:stretch>
        </p:blipFill>
        <p:spPr>
          <a:xfrm>
            <a:off x="3852801" y="1459384"/>
            <a:ext cx="8030620" cy="4814093"/>
          </a:xfrm>
          <a:prstGeom prst="rect">
            <a:avLst/>
          </a:prstGeom>
          <a:ln>
            <a:noFill/>
          </a:ln>
          <a:effectLst>
            <a:outerShdw blurRad="292100" dist="139700" dir="2700000" algn="tl" rotWithShape="0">
              <a:srgbClr val="333333">
                <a:alpha val="65000"/>
              </a:srgbClr>
            </a:outerShdw>
          </a:effectLst>
        </p:spPr>
      </p:pic>
      <p:sp>
        <p:nvSpPr>
          <p:cNvPr id="3" name="TextBox 2">
            <a:hlinkClick r:id="rId4" action="ppaction://hlinksldjump"/>
            <a:extLst>
              <a:ext uri="{FF2B5EF4-FFF2-40B4-BE49-F238E27FC236}">
                <a16:creationId xmlns:a16="http://schemas.microsoft.com/office/drawing/2014/main" id="{7FF242B4-F72D-B2BC-6940-D831C2BF767D}"/>
              </a:ext>
            </a:extLst>
          </p:cNvPr>
          <p:cNvSpPr txBox="1"/>
          <p:nvPr/>
        </p:nvSpPr>
        <p:spPr>
          <a:xfrm>
            <a:off x="10125917" y="6490328"/>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sp>
        <p:nvSpPr>
          <p:cNvPr id="6" name="TextBox 5">
            <a:hlinkClick r:id="rId5" action="ppaction://hlinksldjump"/>
            <a:extLst>
              <a:ext uri="{FF2B5EF4-FFF2-40B4-BE49-F238E27FC236}">
                <a16:creationId xmlns:a16="http://schemas.microsoft.com/office/drawing/2014/main" id="{490A8344-EC06-F394-DE05-F6FE217DCD6F}"/>
              </a:ext>
            </a:extLst>
          </p:cNvPr>
          <p:cNvSpPr txBox="1"/>
          <p:nvPr/>
        </p:nvSpPr>
        <p:spPr>
          <a:xfrm>
            <a:off x="0" y="6470964"/>
            <a:ext cx="2066083" cy="369332"/>
          </a:xfrm>
          <a:prstGeom prst="rect">
            <a:avLst/>
          </a:prstGeom>
          <a:solidFill>
            <a:schemeClr val="accent6"/>
          </a:solidFill>
        </p:spPr>
        <p:txBody>
          <a:bodyPr wrap="square" rtlCol="0">
            <a:spAutoFit/>
          </a:bodyPr>
          <a:lstStyle/>
          <a:p>
            <a:pPr algn="ctr"/>
            <a:r>
              <a:rPr lang="en-US">
                <a:solidFill>
                  <a:schemeClr val="bg1"/>
                </a:solidFill>
              </a:rPr>
              <a:t>Back</a:t>
            </a:r>
            <a:r>
              <a:rPr lang="en-US"/>
              <a:t> </a:t>
            </a:r>
          </a:p>
        </p:txBody>
      </p:sp>
    </p:spTree>
    <p:extLst>
      <p:ext uri="{BB962C8B-B14F-4D97-AF65-F5344CB8AC3E}">
        <p14:creationId xmlns:p14="http://schemas.microsoft.com/office/powerpoint/2010/main" val="63857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3920220" cy="874452"/>
          </a:xfrm>
        </p:spPr>
        <p:txBody>
          <a:bodyPr>
            <a:noAutofit/>
          </a:bodyPr>
          <a:lstStyle/>
          <a:p>
            <a:pPr algn="l"/>
            <a:r>
              <a:rPr lang="en-US"/>
              <a:t>Rates – </a:t>
            </a:r>
            <a:br>
              <a:rPr lang="en-US"/>
            </a:br>
            <a:r>
              <a:rPr lang="en-US"/>
              <a:t>Enter Piece Counts</a:t>
            </a:r>
          </a:p>
        </p:txBody>
      </p:sp>
      <p:grpSp>
        <p:nvGrpSpPr>
          <p:cNvPr id="11" name="Group 10">
            <a:extLst>
              <a:ext uri="{FF2B5EF4-FFF2-40B4-BE49-F238E27FC236}">
                <a16:creationId xmlns:a16="http://schemas.microsoft.com/office/drawing/2014/main" id="{66ED7385-ED37-F958-1436-39874D77FF58}"/>
              </a:ext>
            </a:extLst>
          </p:cNvPr>
          <p:cNvGrpSpPr/>
          <p:nvPr/>
        </p:nvGrpSpPr>
        <p:grpSpPr>
          <a:xfrm>
            <a:off x="657235" y="1346069"/>
            <a:ext cx="8862807" cy="5327265"/>
            <a:chOff x="1664596" y="1402228"/>
            <a:chExt cx="8862807" cy="5327265"/>
          </a:xfrm>
        </p:grpSpPr>
        <p:pic>
          <p:nvPicPr>
            <p:cNvPr id="8" name="Picture 7">
              <a:extLst>
                <a:ext uri="{FF2B5EF4-FFF2-40B4-BE49-F238E27FC236}">
                  <a16:creationId xmlns:a16="http://schemas.microsoft.com/office/drawing/2014/main" id="{01D80024-C8E6-5EFD-50A4-89B420058BFA}"/>
                </a:ext>
              </a:extLst>
            </p:cNvPr>
            <p:cNvPicPr>
              <a:picLocks noChangeAspect="1"/>
            </p:cNvPicPr>
            <p:nvPr/>
          </p:nvPicPr>
          <p:blipFill>
            <a:blip r:embed="rId3"/>
            <a:stretch>
              <a:fillRect/>
            </a:stretch>
          </p:blipFill>
          <p:spPr>
            <a:xfrm>
              <a:off x="1664596" y="1402228"/>
              <a:ext cx="8862807" cy="5327265"/>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FA6EBC2F-9EBE-414D-8869-3752A3D51CB0}"/>
                </a:ext>
              </a:extLst>
            </p:cNvPr>
            <p:cNvSpPr/>
            <p:nvPr/>
          </p:nvSpPr>
          <p:spPr>
            <a:xfrm>
              <a:off x="3920221" y="5917617"/>
              <a:ext cx="6554867" cy="338554"/>
            </a:xfrm>
            <a:prstGeom prst="rect">
              <a:avLst/>
            </a:prstGeom>
          </p:spPr>
          <p:txBody>
            <a:bodyPr wrap="square">
              <a:spAutoFit/>
            </a:bodyPr>
            <a:lstStyle/>
            <a:p>
              <a:pPr algn="ctr"/>
              <a:r>
                <a:rPr lang="en-US" sz="1600">
                  <a:latin typeface="+mn-lt"/>
                  <a:cs typeface="Helvetica" panose="020B0604020202020204" pitchFamily="34" charset="0"/>
                </a:rPr>
                <a:t>Enter piece counts on the proper price lines. </a:t>
              </a:r>
            </a:p>
          </p:txBody>
        </p:sp>
      </p:grpSp>
      <p:sp>
        <p:nvSpPr>
          <p:cNvPr id="4" name="TextBox 3">
            <a:hlinkClick r:id="rId4" action="ppaction://hlinksldjump"/>
            <a:extLst>
              <a:ext uri="{FF2B5EF4-FFF2-40B4-BE49-F238E27FC236}">
                <a16:creationId xmlns:a16="http://schemas.microsoft.com/office/drawing/2014/main" id="{7C209027-B5B7-E666-F83E-786EDF201633}"/>
              </a:ext>
            </a:extLst>
          </p:cNvPr>
          <p:cNvSpPr txBox="1"/>
          <p:nvPr/>
        </p:nvSpPr>
        <p:spPr>
          <a:xfrm>
            <a:off x="10125917" y="6488668"/>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sp>
        <p:nvSpPr>
          <p:cNvPr id="5" name="TextBox 4">
            <a:hlinkClick r:id="rId5" action="ppaction://hlinksldjump"/>
            <a:extLst>
              <a:ext uri="{FF2B5EF4-FFF2-40B4-BE49-F238E27FC236}">
                <a16:creationId xmlns:a16="http://schemas.microsoft.com/office/drawing/2014/main" id="{BA02301C-1BAF-4D3F-45B7-631EAC058BC2}"/>
              </a:ext>
            </a:extLst>
          </p:cNvPr>
          <p:cNvSpPr txBox="1"/>
          <p:nvPr/>
        </p:nvSpPr>
        <p:spPr>
          <a:xfrm>
            <a:off x="0" y="6470964"/>
            <a:ext cx="2066083" cy="369332"/>
          </a:xfrm>
          <a:prstGeom prst="rect">
            <a:avLst/>
          </a:prstGeom>
          <a:solidFill>
            <a:schemeClr val="accent6"/>
          </a:solidFill>
        </p:spPr>
        <p:txBody>
          <a:bodyPr wrap="square" rtlCol="0">
            <a:spAutoFit/>
          </a:bodyPr>
          <a:lstStyle/>
          <a:p>
            <a:pPr algn="ctr"/>
            <a:r>
              <a:rPr lang="en-US">
                <a:solidFill>
                  <a:schemeClr val="bg1"/>
                </a:solidFill>
              </a:rPr>
              <a:t>Back</a:t>
            </a:r>
            <a:r>
              <a:rPr lang="en-US"/>
              <a:t> </a:t>
            </a:r>
          </a:p>
        </p:txBody>
      </p:sp>
      <p:sp>
        <p:nvSpPr>
          <p:cNvPr id="7" name="TextBox 6">
            <a:extLst>
              <a:ext uri="{FF2B5EF4-FFF2-40B4-BE49-F238E27FC236}">
                <a16:creationId xmlns:a16="http://schemas.microsoft.com/office/drawing/2014/main" id="{A06BD537-3BA3-4759-A0BF-D71CA869351C}"/>
              </a:ext>
            </a:extLst>
          </p:cNvPr>
          <p:cNvSpPr txBox="1"/>
          <p:nvPr/>
        </p:nvSpPr>
        <p:spPr>
          <a:xfrm>
            <a:off x="9973559" y="1398698"/>
            <a:ext cx="1878291" cy="4801314"/>
          </a:xfrm>
          <a:prstGeom prst="rect">
            <a:avLst/>
          </a:prstGeom>
          <a:noFill/>
        </p:spPr>
        <p:txBody>
          <a:bodyPr wrap="square">
            <a:spAutoFit/>
          </a:bodyPr>
          <a:lstStyle/>
          <a:p>
            <a:r>
              <a:rPr lang="en-US" b="1"/>
              <a:t>Now, enter your piece counts on the appropriate price line depending on the sortation and entry of the mailing. This again is the same way you would enter on the hardcopy statement. </a:t>
            </a:r>
          </a:p>
          <a:p>
            <a:endParaRPr lang="en-US" b="1"/>
          </a:p>
          <a:p>
            <a:r>
              <a:rPr lang="en-US" b="1"/>
              <a:t>Click next.</a:t>
            </a:r>
          </a:p>
        </p:txBody>
      </p:sp>
      <p:sp>
        <p:nvSpPr>
          <p:cNvPr id="9" name="Rectangle 8">
            <a:extLst>
              <a:ext uri="{FF2B5EF4-FFF2-40B4-BE49-F238E27FC236}">
                <a16:creationId xmlns:a16="http://schemas.microsoft.com/office/drawing/2014/main" id="{566CF306-B0C3-7ECA-C070-931AF44E8318}"/>
              </a:ext>
            </a:extLst>
          </p:cNvPr>
          <p:cNvSpPr/>
          <p:nvPr/>
        </p:nvSpPr>
        <p:spPr bwMode="auto">
          <a:xfrm>
            <a:off x="2912860" y="2140237"/>
            <a:ext cx="1084082" cy="167797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0" name="TextBox 9">
            <a:extLst>
              <a:ext uri="{FF2B5EF4-FFF2-40B4-BE49-F238E27FC236}">
                <a16:creationId xmlns:a16="http://schemas.microsoft.com/office/drawing/2014/main" id="{4FAF00CA-7D4B-0C56-D950-3FE7BA0D5B40}"/>
              </a:ext>
            </a:extLst>
          </p:cNvPr>
          <p:cNvSpPr txBox="1"/>
          <p:nvPr/>
        </p:nvSpPr>
        <p:spPr>
          <a:xfrm>
            <a:off x="2953433" y="4509338"/>
            <a:ext cx="966788" cy="1600438"/>
          </a:xfrm>
          <a:prstGeom prst="rect">
            <a:avLst/>
          </a:prstGeom>
          <a:noFill/>
          <a:ln>
            <a:solidFill>
              <a:srgbClr val="172483"/>
            </a:solidFill>
          </a:ln>
        </p:spPr>
        <p:txBody>
          <a:bodyPr wrap="square" rtlCol="0">
            <a:spAutoFit/>
          </a:bodyPr>
          <a:lstStyle/>
          <a:p>
            <a:r>
              <a:rPr lang="en-US" sz="1400"/>
              <a:t>You may need to select a tab to get to the correct section</a:t>
            </a:r>
          </a:p>
        </p:txBody>
      </p:sp>
      <p:cxnSp>
        <p:nvCxnSpPr>
          <p:cNvPr id="13" name="Straight Arrow Connector 12">
            <a:extLst>
              <a:ext uri="{FF2B5EF4-FFF2-40B4-BE49-F238E27FC236}">
                <a16:creationId xmlns:a16="http://schemas.microsoft.com/office/drawing/2014/main" id="{B2E98B82-814A-B327-3259-53E61F1C69ED}"/>
              </a:ext>
            </a:extLst>
          </p:cNvPr>
          <p:cNvCxnSpPr/>
          <p:nvPr/>
        </p:nvCxnSpPr>
        <p:spPr bwMode="auto">
          <a:xfrm flipV="1">
            <a:off x="3318235" y="3902697"/>
            <a:ext cx="0" cy="537328"/>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435236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3920220" cy="874452"/>
          </a:xfrm>
        </p:spPr>
        <p:txBody>
          <a:bodyPr>
            <a:noAutofit/>
          </a:bodyPr>
          <a:lstStyle/>
          <a:p>
            <a:pPr algn="l"/>
            <a:r>
              <a:rPr lang="en-US"/>
              <a:t>Summary Screen – Verify Information</a:t>
            </a:r>
          </a:p>
        </p:txBody>
      </p:sp>
      <p:pic>
        <p:nvPicPr>
          <p:cNvPr id="4" name="Picture 3">
            <a:extLst>
              <a:ext uri="{FF2B5EF4-FFF2-40B4-BE49-F238E27FC236}">
                <a16:creationId xmlns:a16="http://schemas.microsoft.com/office/drawing/2014/main" id="{948D6154-772D-AE12-2B4F-1FF3F0E7D7C2}"/>
              </a:ext>
            </a:extLst>
          </p:cNvPr>
          <p:cNvPicPr>
            <a:picLocks noChangeAspect="1"/>
          </p:cNvPicPr>
          <p:nvPr/>
        </p:nvPicPr>
        <p:blipFill>
          <a:blip r:embed="rId3"/>
          <a:stretch>
            <a:fillRect/>
          </a:stretch>
        </p:blipFill>
        <p:spPr>
          <a:xfrm>
            <a:off x="86220" y="1440267"/>
            <a:ext cx="11152294" cy="4789922"/>
          </a:xfrm>
          <a:prstGeom prst="rect">
            <a:avLst/>
          </a:prstGeom>
          <a:ln>
            <a:noFill/>
          </a:ln>
          <a:effectLst>
            <a:outerShdw blurRad="292100" dist="139700" dir="2700000" algn="tl" rotWithShape="0">
              <a:srgbClr val="333333">
                <a:alpha val="65000"/>
              </a:srgbClr>
            </a:outerShdw>
          </a:effectLst>
        </p:spPr>
      </p:pic>
      <p:sp>
        <p:nvSpPr>
          <p:cNvPr id="3" name="TextBox 2">
            <a:hlinkClick r:id="rId4" action="ppaction://hlinksldjump"/>
            <a:extLst>
              <a:ext uri="{FF2B5EF4-FFF2-40B4-BE49-F238E27FC236}">
                <a16:creationId xmlns:a16="http://schemas.microsoft.com/office/drawing/2014/main" id="{F9D2D467-E7FA-CCDE-7F00-7A4CC2A251DD}"/>
              </a:ext>
            </a:extLst>
          </p:cNvPr>
          <p:cNvSpPr txBox="1"/>
          <p:nvPr/>
        </p:nvSpPr>
        <p:spPr>
          <a:xfrm>
            <a:off x="10125917" y="6488668"/>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sp>
        <p:nvSpPr>
          <p:cNvPr id="5" name="TextBox 4">
            <a:hlinkClick r:id="rId5" action="ppaction://hlinksldjump"/>
            <a:extLst>
              <a:ext uri="{FF2B5EF4-FFF2-40B4-BE49-F238E27FC236}">
                <a16:creationId xmlns:a16="http://schemas.microsoft.com/office/drawing/2014/main" id="{612A1145-E477-04BD-1ABA-744FFEF4121F}"/>
              </a:ext>
            </a:extLst>
          </p:cNvPr>
          <p:cNvSpPr txBox="1"/>
          <p:nvPr/>
        </p:nvSpPr>
        <p:spPr>
          <a:xfrm>
            <a:off x="0" y="6470964"/>
            <a:ext cx="2066083" cy="369332"/>
          </a:xfrm>
          <a:prstGeom prst="rect">
            <a:avLst/>
          </a:prstGeom>
          <a:solidFill>
            <a:schemeClr val="accent6"/>
          </a:solidFill>
        </p:spPr>
        <p:txBody>
          <a:bodyPr wrap="square" rtlCol="0">
            <a:spAutoFit/>
          </a:bodyPr>
          <a:lstStyle/>
          <a:p>
            <a:pPr algn="ctr"/>
            <a:r>
              <a:rPr lang="en-US">
                <a:solidFill>
                  <a:schemeClr val="bg1"/>
                </a:solidFill>
              </a:rPr>
              <a:t>Back</a:t>
            </a:r>
            <a:r>
              <a:rPr lang="en-US"/>
              <a:t> </a:t>
            </a:r>
          </a:p>
        </p:txBody>
      </p:sp>
      <p:sp>
        <p:nvSpPr>
          <p:cNvPr id="7" name="TextBox 6">
            <a:extLst>
              <a:ext uri="{FF2B5EF4-FFF2-40B4-BE49-F238E27FC236}">
                <a16:creationId xmlns:a16="http://schemas.microsoft.com/office/drawing/2014/main" id="{85A80814-9E7B-EA72-2934-402D52B56F82}"/>
              </a:ext>
            </a:extLst>
          </p:cNvPr>
          <p:cNvSpPr txBox="1"/>
          <p:nvPr/>
        </p:nvSpPr>
        <p:spPr>
          <a:xfrm>
            <a:off x="5568100" y="5270635"/>
            <a:ext cx="5065336" cy="1200329"/>
          </a:xfrm>
          <a:prstGeom prst="rect">
            <a:avLst/>
          </a:prstGeom>
          <a:solidFill>
            <a:schemeClr val="bg1"/>
          </a:solidFill>
          <a:ln>
            <a:solidFill>
              <a:srgbClr val="0000FF"/>
            </a:solidFill>
          </a:ln>
        </p:spPr>
        <p:txBody>
          <a:bodyPr wrap="square">
            <a:spAutoFit/>
          </a:bodyPr>
          <a:lstStyle/>
          <a:p>
            <a:r>
              <a:rPr lang="en-US" b="1"/>
              <a:t>The mailing is totaled. Review your entries and make sure everything has been entered accurately. If not, go back and make corrections.</a:t>
            </a:r>
          </a:p>
        </p:txBody>
      </p:sp>
    </p:spTree>
    <p:extLst>
      <p:ext uri="{BB962C8B-B14F-4D97-AF65-F5344CB8AC3E}">
        <p14:creationId xmlns:p14="http://schemas.microsoft.com/office/powerpoint/2010/main" val="42478281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96000" cy="1219200"/>
          </a:xfrm>
        </p:spPr>
        <p:txBody>
          <a:bodyPr>
            <a:noAutofit/>
          </a:bodyPr>
          <a:lstStyle/>
          <a:p>
            <a:pPr algn="l"/>
            <a:r>
              <a:rPr lang="en-US"/>
              <a:t>Statement Submission – </a:t>
            </a:r>
            <a:br>
              <a:rPr lang="en-US"/>
            </a:br>
            <a:r>
              <a:rPr lang="en-US"/>
              <a:t>Read Certification Statement and Submit</a:t>
            </a:r>
          </a:p>
        </p:txBody>
      </p:sp>
      <p:pic>
        <p:nvPicPr>
          <p:cNvPr id="5" name="Picture 4">
            <a:extLst>
              <a:ext uri="{FF2B5EF4-FFF2-40B4-BE49-F238E27FC236}">
                <a16:creationId xmlns:a16="http://schemas.microsoft.com/office/drawing/2014/main" id="{3ABBD9A7-6C15-2C21-4972-AD9BD8D45AA5}"/>
              </a:ext>
            </a:extLst>
          </p:cNvPr>
          <p:cNvPicPr>
            <a:picLocks noChangeAspect="1"/>
          </p:cNvPicPr>
          <p:nvPr/>
        </p:nvPicPr>
        <p:blipFill>
          <a:blip r:embed="rId3"/>
          <a:stretch>
            <a:fillRect/>
          </a:stretch>
        </p:blipFill>
        <p:spPr>
          <a:xfrm>
            <a:off x="591406" y="1609431"/>
            <a:ext cx="11009188" cy="4804248"/>
          </a:xfrm>
          <a:prstGeom prst="rect">
            <a:avLst/>
          </a:prstGeom>
          <a:ln>
            <a:noFill/>
          </a:ln>
          <a:effectLst>
            <a:outerShdw blurRad="292100" dist="139700" dir="2700000" algn="tl" rotWithShape="0">
              <a:srgbClr val="333333">
                <a:alpha val="65000"/>
              </a:srgbClr>
            </a:outerShdw>
          </a:effectLst>
        </p:spPr>
      </p:pic>
      <p:sp>
        <p:nvSpPr>
          <p:cNvPr id="3" name="TextBox 2">
            <a:hlinkClick r:id="rId4" action="ppaction://hlinksldjump"/>
            <a:extLst>
              <a:ext uri="{FF2B5EF4-FFF2-40B4-BE49-F238E27FC236}">
                <a16:creationId xmlns:a16="http://schemas.microsoft.com/office/drawing/2014/main" id="{838CAC0C-CB0F-B16F-32D2-2FBC088CB88D}"/>
              </a:ext>
            </a:extLst>
          </p:cNvPr>
          <p:cNvSpPr txBox="1"/>
          <p:nvPr/>
        </p:nvSpPr>
        <p:spPr>
          <a:xfrm>
            <a:off x="10125917" y="6488668"/>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sp>
        <p:nvSpPr>
          <p:cNvPr id="4" name="TextBox 3">
            <a:hlinkClick r:id="rId5" action="ppaction://hlinksldjump"/>
            <a:extLst>
              <a:ext uri="{FF2B5EF4-FFF2-40B4-BE49-F238E27FC236}">
                <a16:creationId xmlns:a16="http://schemas.microsoft.com/office/drawing/2014/main" id="{E3EAA6C3-6A1B-117B-7AD1-FE347BD0E974}"/>
              </a:ext>
            </a:extLst>
          </p:cNvPr>
          <p:cNvSpPr txBox="1"/>
          <p:nvPr/>
        </p:nvSpPr>
        <p:spPr>
          <a:xfrm>
            <a:off x="0" y="6470964"/>
            <a:ext cx="2066083" cy="369332"/>
          </a:xfrm>
          <a:prstGeom prst="rect">
            <a:avLst/>
          </a:prstGeom>
          <a:solidFill>
            <a:schemeClr val="accent6"/>
          </a:solidFill>
        </p:spPr>
        <p:txBody>
          <a:bodyPr wrap="square" rtlCol="0">
            <a:spAutoFit/>
          </a:bodyPr>
          <a:lstStyle/>
          <a:p>
            <a:pPr algn="ctr"/>
            <a:r>
              <a:rPr lang="en-US">
                <a:solidFill>
                  <a:schemeClr val="bg1"/>
                </a:solidFill>
              </a:rPr>
              <a:t>Back</a:t>
            </a:r>
            <a:r>
              <a:rPr lang="en-US"/>
              <a:t> </a:t>
            </a:r>
          </a:p>
        </p:txBody>
      </p:sp>
      <p:sp>
        <p:nvSpPr>
          <p:cNvPr id="7" name="TextBox 6">
            <a:extLst>
              <a:ext uri="{FF2B5EF4-FFF2-40B4-BE49-F238E27FC236}">
                <a16:creationId xmlns:a16="http://schemas.microsoft.com/office/drawing/2014/main" id="{EFD603FC-5E04-5A9F-E033-7E63DC17F0F5}"/>
              </a:ext>
            </a:extLst>
          </p:cNvPr>
          <p:cNvSpPr txBox="1"/>
          <p:nvPr/>
        </p:nvSpPr>
        <p:spPr>
          <a:xfrm>
            <a:off x="2467466" y="5732300"/>
            <a:ext cx="6160416" cy="923330"/>
          </a:xfrm>
          <a:prstGeom prst="rect">
            <a:avLst/>
          </a:prstGeom>
          <a:solidFill>
            <a:schemeClr val="bg1"/>
          </a:solidFill>
          <a:ln w="28575">
            <a:solidFill>
              <a:srgbClr val="172483"/>
            </a:solidFill>
          </a:ln>
        </p:spPr>
        <p:txBody>
          <a:bodyPr wrap="square">
            <a:spAutoFit/>
          </a:bodyPr>
          <a:lstStyle/>
          <a:p>
            <a:r>
              <a:rPr lang="en-US" b="1"/>
              <a:t>Scroll to bottom of the summary page, read the certification statement, and click submit, which will take you to the confirmation page. </a:t>
            </a:r>
          </a:p>
        </p:txBody>
      </p:sp>
    </p:spTree>
    <p:extLst>
      <p:ext uri="{BB962C8B-B14F-4D97-AF65-F5344CB8AC3E}">
        <p14:creationId xmlns:p14="http://schemas.microsoft.com/office/powerpoint/2010/main" val="13504828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66685A-C3EE-4B52-ACEF-48326B5ED175}"/>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47</a:t>
            </a:fld>
            <a:endParaRPr lang="en-US">
              <a:solidFill>
                <a:prstClr val="black">
                  <a:tint val="75000"/>
                </a:prstClr>
              </a:solidFill>
            </a:endParaRPr>
          </a:p>
        </p:txBody>
      </p:sp>
      <p:sp>
        <p:nvSpPr>
          <p:cNvPr id="3" name="Title 2">
            <a:extLst>
              <a:ext uri="{FF2B5EF4-FFF2-40B4-BE49-F238E27FC236}">
                <a16:creationId xmlns:a16="http://schemas.microsoft.com/office/drawing/2014/main" id="{F346302F-076E-4EBB-8C40-540440D1AE1B}"/>
              </a:ext>
            </a:extLst>
          </p:cNvPr>
          <p:cNvSpPr>
            <a:spLocks noGrp="1"/>
          </p:cNvSpPr>
          <p:nvPr>
            <p:ph type="title"/>
          </p:nvPr>
        </p:nvSpPr>
        <p:spPr>
          <a:xfrm>
            <a:off x="0" y="0"/>
            <a:ext cx="3929743" cy="802021"/>
          </a:xfrm>
        </p:spPr>
        <p:txBody>
          <a:bodyPr/>
          <a:lstStyle/>
          <a:p>
            <a:pPr algn="l"/>
            <a:r>
              <a:rPr lang="en-US"/>
              <a:t>Confirmation Page</a:t>
            </a:r>
          </a:p>
        </p:txBody>
      </p:sp>
      <p:pic>
        <p:nvPicPr>
          <p:cNvPr id="8" name="Picture 7">
            <a:extLst>
              <a:ext uri="{FF2B5EF4-FFF2-40B4-BE49-F238E27FC236}">
                <a16:creationId xmlns:a16="http://schemas.microsoft.com/office/drawing/2014/main" id="{2B59A14B-88D5-7EC7-18A9-DDD7DF7F8033}"/>
              </a:ext>
            </a:extLst>
          </p:cNvPr>
          <p:cNvPicPr>
            <a:picLocks noChangeAspect="1"/>
          </p:cNvPicPr>
          <p:nvPr/>
        </p:nvPicPr>
        <p:blipFill>
          <a:blip r:embed="rId3"/>
          <a:stretch>
            <a:fillRect/>
          </a:stretch>
        </p:blipFill>
        <p:spPr>
          <a:xfrm>
            <a:off x="6299724" y="1182994"/>
            <a:ext cx="5320760" cy="3718841"/>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29DD4937-48A5-E587-56B5-CDC5C59784B2}"/>
              </a:ext>
            </a:extLst>
          </p:cNvPr>
          <p:cNvPicPr>
            <a:picLocks noChangeAspect="1"/>
          </p:cNvPicPr>
          <p:nvPr/>
        </p:nvPicPr>
        <p:blipFill>
          <a:blip r:embed="rId4"/>
          <a:stretch>
            <a:fillRect/>
          </a:stretch>
        </p:blipFill>
        <p:spPr>
          <a:xfrm>
            <a:off x="126256" y="1182994"/>
            <a:ext cx="5766022" cy="3718841"/>
          </a:xfrm>
          <a:prstGeom prst="rect">
            <a:avLst/>
          </a:prstGeom>
          <a:ln>
            <a:noFill/>
          </a:ln>
          <a:effectLst>
            <a:outerShdw blurRad="292100" dist="139700" dir="2700000" algn="tl" rotWithShape="0">
              <a:srgbClr val="333333">
                <a:alpha val="65000"/>
              </a:srgbClr>
            </a:outerShdw>
          </a:effectLst>
        </p:spPr>
      </p:pic>
      <p:sp>
        <p:nvSpPr>
          <p:cNvPr id="4" name="TextBox 3">
            <a:hlinkClick r:id="rId5" action="ppaction://hlinksldjump"/>
            <a:extLst>
              <a:ext uri="{FF2B5EF4-FFF2-40B4-BE49-F238E27FC236}">
                <a16:creationId xmlns:a16="http://schemas.microsoft.com/office/drawing/2014/main" id="{09B2539F-66E1-24FD-F54F-A0A3B5ECFA4C}"/>
              </a:ext>
            </a:extLst>
          </p:cNvPr>
          <p:cNvSpPr txBox="1"/>
          <p:nvPr/>
        </p:nvSpPr>
        <p:spPr>
          <a:xfrm>
            <a:off x="10125917" y="6483036"/>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sp>
        <p:nvSpPr>
          <p:cNvPr id="5" name="TextBox 4">
            <a:hlinkClick r:id="rId6" action="ppaction://hlinksldjump"/>
            <a:extLst>
              <a:ext uri="{FF2B5EF4-FFF2-40B4-BE49-F238E27FC236}">
                <a16:creationId xmlns:a16="http://schemas.microsoft.com/office/drawing/2014/main" id="{65170107-5B76-6A7E-FFAB-5B571D6ABAD6}"/>
              </a:ext>
            </a:extLst>
          </p:cNvPr>
          <p:cNvSpPr txBox="1"/>
          <p:nvPr/>
        </p:nvSpPr>
        <p:spPr>
          <a:xfrm>
            <a:off x="0" y="6470964"/>
            <a:ext cx="2066083" cy="369332"/>
          </a:xfrm>
          <a:prstGeom prst="rect">
            <a:avLst/>
          </a:prstGeom>
          <a:solidFill>
            <a:schemeClr val="accent6"/>
          </a:solidFill>
        </p:spPr>
        <p:txBody>
          <a:bodyPr wrap="square" rtlCol="0">
            <a:spAutoFit/>
          </a:bodyPr>
          <a:lstStyle/>
          <a:p>
            <a:pPr algn="ctr"/>
            <a:r>
              <a:rPr lang="en-US">
                <a:solidFill>
                  <a:schemeClr val="bg1"/>
                </a:solidFill>
              </a:rPr>
              <a:t>Back</a:t>
            </a:r>
            <a:r>
              <a:rPr lang="en-US"/>
              <a:t> </a:t>
            </a:r>
          </a:p>
        </p:txBody>
      </p:sp>
      <p:sp>
        <p:nvSpPr>
          <p:cNvPr id="7" name="TextBox 6">
            <a:extLst>
              <a:ext uri="{FF2B5EF4-FFF2-40B4-BE49-F238E27FC236}">
                <a16:creationId xmlns:a16="http://schemas.microsoft.com/office/drawing/2014/main" id="{5BDADFB7-D40A-F10F-9F03-C4937A8F7604}"/>
              </a:ext>
            </a:extLst>
          </p:cNvPr>
          <p:cNvSpPr txBox="1"/>
          <p:nvPr/>
        </p:nvSpPr>
        <p:spPr>
          <a:xfrm>
            <a:off x="478634" y="5055271"/>
            <a:ext cx="11510166" cy="1283428"/>
          </a:xfrm>
          <a:prstGeom prst="rect">
            <a:avLst/>
          </a:prstGeom>
          <a:noFill/>
          <a:ln>
            <a:solidFill>
              <a:srgbClr val="172483"/>
            </a:solidFill>
          </a:ln>
        </p:spPr>
        <p:txBody>
          <a:bodyPr wrap="square">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a:t>Success! </a:t>
            </a:r>
            <a:r>
              <a:rPr lang="en-US" b="1">
                <a:effectLst/>
              </a:rPr>
              <a:t>Your electronic Postage Statement has been submitted to the USPS </a:t>
            </a:r>
            <a:r>
              <a:rPr lang="en-US" b="1" i="1">
                <a:effectLst/>
              </a:rPr>
              <a:t>PostalOne! </a:t>
            </a:r>
            <a:r>
              <a:rPr lang="en-US" b="1">
                <a:effectLst/>
              </a:rPr>
              <a:t>system on…and it will have the date and time of submission. To print your confirmation page, select Print.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a:effectLst/>
              </a:rPr>
              <a:t>Note: The labels and electronic mailing information associated with this form must match the physical mailing presented to USPS.</a:t>
            </a:r>
          </a:p>
        </p:txBody>
      </p:sp>
    </p:spTree>
    <p:extLst>
      <p:ext uri="{BB962C8B-B14F-4D97-AF65-F5344CB8AC3E}">
        <p14:creationId xmlns:p14="http://schemas.microsoft.com/office/powerpoint/2010/main" val="18225774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66685A-C3EE-4B52-ACEF-48326B5ED175}"/>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48</a:t>
            </a:fld>
            <a:endParaRPr lang="en-US">
              <a:solidFill>
                <a:prstClr val="black">
                  <a:tint val="75000"/>
                </a:prstClr>
              </a:solidFill>
            </a:endParaRPr>
          </a:p>
        </p:txBody>
      </p:sp>
      <p:sp>
        <p:nvSpPr>
          <p:cNvPr id="3" name="Title 2">
            <a:extLst>
              <a:ext uri="{FF2B5EF4-FFF2-40B4-BE49-F238E27FC236}">
                <a16:creationId xmlns:a16="http://schemas.microsoft.com/office/drawing/2014/main" id="{F346302F-076E-4EBB-8C40-540440D1AE1B}"/>
              </a:ext>
            </a:extLst>
          </p:cNvPr>
          <p:cNvSpPr>
            <a:spLocks noGrp="1"/>
          </p:cNvSpPr>
          <p:nvPr>
            <p:ph type="title"/>
          </p:nvPr>
        </p:nvSpPr>
        <p:spPr>
          <a:xfrm>
            <a:off x="0" y="0"/>
            <a:ext cx="3929743" cy="802021"/>
          </a:xfrm>
        </p:spPr>
        <p:txBody>
          <a:bodyPr/>
          <a:lstStyle/>
          <a:p>
            <a:pPr algn="l"/>
            <a:r>
              <a:rPr lang="en-US"/>
              <a:t>Confirmation Page</a:t>
            </a:r>
          </a:p>
        </p:txBody>
      </p:sp>
      <p:pic>
        <p:nvPicPr>
          <p:cNvPr id="11" name="Picture 10">
            <a:extLst>
              <a:ext uri="{FF2B5EF4-FFF2-40B4-BE49-F238E27FC236}">
                <a16:creationId xmlns:a16="http://schemas.microsoft.com/office/drawing/2014/main" id="{40E33C73-0271-57EF-F9E6-5DB7DD1D6356}"/>
              </a:ext>
            </a:extLst>
          </p:cNvPr>
          <p:cNvPicPr>
            <a:picLocks noChangeAspect="1"/>
          </p:cNvPicPr>
          <p:nvPr/>
        </p:nvPicPr>
        <p:blipFill>
          <a:blip r:embed="rId3"/>
          <a:stretch>
            <a:fillRect/>
          </a:stretch>
        </p:blipFill>
        <p:spPr>
          <a:xfrm>
            <a:off x="5041484" y="1012649"/>
            <a:ext cx="4271535" cy="5692951"/>
          </a:xfrm>
          <a:prstGeom prst="rect">
            <a:avLst/>
          </a:prstGeom>
          <a:ln>
            <a:noFill/>
          </a:ln>
          <a:effectLst>
            <a:outerShdw blurRad="292100" dist="139700" dir="2700000" algn="tl" rotWithShape="0">
              <a:srgbClr val="333333">
                <a:alpha val="65000"/>
              </a:srgbClr>
            </a:outerShdw>
          </a:effectLst>
        </p:spPr>
      </p:pic>
      <p:sp>
        <p:nvSpPr>
          <p:cNvPr id="4" name="TextBox 3">
            <a:hlinkClick r:id="rId4" action="ppaction://hlinksldjump"/>
            <a:extLst>
              <a:ext uri="{FF2B5EF4-FFF2-40B4-BE49-F238E27FC236}">
                <a16:creationId xmlns:a16="http://schemas.microsoft.com/office/drawing/2014/main" id="{61C01BA3-3811-2449-A09C-16B981149064}"/>
              </a:ext>
            </a:extLst>
          </p:cNvPr>
          <p:cNvSpPr txBox="1"/>
          <p:nvPr/>
        </p:nvSpPr>
        <p:spPr>
          <a:xfrm>
            <a:off x="10125917" y="6477000"/>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sp>
        <p:nvSpPr>
          <p:cNvPr id="5" name="TextBox 4">
            <a:hlinkClick r:id="rId5" action="ppaction://hlinksldjump"/>
            <a:extLst>
              <a:ext uri="{FF2B5EF4-FFF2-40B4-BE49-F238E27FC236}">
                <a16:creationId xmlns:a16="http://schemas.microsoft.com/office/drawing/2014/main" id="{31338D8F-6AC0-2600-9973-276292327BD3}"/>
              </a:ext>
            </a:extLst>
          </p:cNvPr>
          <p:cNvSpPr txBox="1"/>
          <p:nvPr/>
        </p:nvSpPr>
        <p:spPr>
          <a:xfrm>
            <a:off x="0" y="6470964"/>
            <a:ext cx="2066083" cy="369332"/>
          </a:xfrm>
          <a:prstGeom prst="rect">
            <a:avLst/>
          </a:prstGeom>
          <a:solidFill>
            <a:schemeClr val="accent6"/>
          </a:solidFill>
        </p:spPr>
        <p:txBody>
          <a:bodyPr wrap="square" rtlCol="0">
            <a:spAutoFit/>
          </a:bodyPr>
          <a:lstStyle/>
          <a:p>
            <a:pPr algn="ctr"/>
            <a:r>
              <a:rPr lang="en-US">
                <a:solidFill>
                  <a:schemeClr val="bg1"/>
                </a:solidFill>
              </a:rPr>
              <a:t>Back</a:t>
            </a:r>
            <a:r>
              <a:rPr lang="en-US"/>
              <a:t> </a:t>
            </a:r>
          </a:p>
        </p:txBody>
      </p:sp>
      <p:sp>
        <p:nvSpPr>
          <p:cNvPr id="8" name="TextBox 7">
            <a:extLst>
              <a:ext uri="{FF2B5EF4-FFF2-40B4-BE49-F238E27FC236}">
                <a16:creationId xmlns:a16="http://schemas.microsoft.com/office/drawing/2014/main" id="{E52696E4-D5C2-3DDA-BAA0-EE441D5A26DF}"/>
              </a:ext>
            </a:extLst>
          </p:cNvPr>
          <p:cNvSpPr txBox="1"/>
          <p:nvPr/>
        </p:nvSpPr>
        <p:spPr>
          <a:xfrm>
            <a:off x="711603" y="2140310"/>
            <a:ext cx="3718995" cy="3139321"/>
          </a:xfrm>
          <a:prstGeom prst="rect">
            <a:avLst/>
          </a:prstGeom>
          <a:noFill/>
          <a:ln>
            <a:solidFill>
              <a:srgbClr val="2D2D8A"/>
            </a:solidFill>
          </a:ln>
        </p:spPr>
        <p:txBody>
          <a:bodyPr wrap="square">
            <a:spAutoFit/>
          </a:bodyPr>
          <a:lstStyle/>
          <a:p>
            <a:r>
              <a:rPr lang="en-US"/>
              <a:t>Print the confirmation page and present it with your mailing at the acceptance office. </a:t>
            </a:r>
          </a:p>
          <a:p>
            <a:endParaRPr lang="en-US"/>
          </a:p>
          <a:p>
            <a:r>
              <a:rPr lang="en-US"/>
              <a:t>If you submit a job in error, you can navigate to your dashboard and cancel the statement. </a:t>
            </a:r>
          </a:p>
          <a:p>
            <a:endParaRPr lang="en-US"/>
          </a:p>
          <a:p>
            <a:r>
              <a:rPr lang="en-US"/>
              <a:t>You are not charged any postage until the mail is presented or the statement has been finalized.</a:t>
            </a:r>
          </a:p>
        </p:txBody>
      </p:sp>
    </p:spTree>
    <p:extLst>
      <p:ext uri="{BB962C8B-B14F-4D97-AF65-F5344CB8AC3E}">
        <p14:creationId xmlns:p14="http://schemas.microsoft.com/office/powerpoint/2010/main" val="2605614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272AF8-89C7-440D-9CC3-8B9697B95B28}"/>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49</a:t>
            </a:fld>
            <a:endParaRPr lang="en-US">
              <a:solidFill>
                <a:prstClr val="black">
                  <a:tint val="75000"/>
                </a:prstClr>
              </a:solidFill>
            </a:endParaRPr>
          </a:p>
        </p:txBody>
      </p:sp>
      <p:sp>
        <p:nvSpPr>
          <p:cNvPr id="3" name="Title 2">
            <a:extLst>
              <a:ext uri="{FF2B5EF4-FFF2-40B4-BE49-F238E27FC236}">
                <a16:creationId xmlns:a16="http://schemas.microsoft.com/office/drawing/2014/main" id="{718202F9-4CAA-461E-9759-043B56287E36}"/>
              </a:ext>
            </a:extLst>
          </p:cNvPr>
          <p:cNvSpPr>
            <a:spLocks noGrp="1"/>
          </p:cNvSpPr>
          <p:nvPr>
            <p:ph type="title"/>
          </p:nvPr>
        </p:nvSpPr>
        <p:spPr>
          <a:xfrm>
            <a:off x="0" y="0"/>
            <a:ext cx="4920343" cy="762000"/>
          </a:xfrm>
        </p:spPr>
        <p:txBody>
          <a:bodyPr/>
          <a:lstStyle/>
          <a:p>
            <a:pPr algn="l"/>
            <a:r>
              <a:rPr lang="en-US"/>
              <a:t>Resources</a:t>
            </a:r>
          </a:p>
        </p:txBody>
      </p:sp>
      <p:sp>
        <p:nvSpPr>
          <p:cNvPr id="5" name="TextBox 4">
            <a:extLst>
              <a:ext uri="{FF2B5EF4-FFF2-40B4-BE49-F238E27FC236}">
                <a16:creationId xmlns:a16="http://schemas.microsoft.com/office/drawing/2014/main" id="{C79145F5-2A2A-4D11-8A15-0B77C68C6221}"/>
              </a:ext>
            </a:extLst>
          </p:cNvPr>
          <p:cNvSpPr txBox="1"/>
          <p:nvPr/>
        </p:nvSpPr>
        <p:spPr>
          <a:xfrm>
            <a:off x="609601" y="1295400"/>
            <a:ext cx="10972800" cy="4801314"/>
          </a:xfrm>
          <a:prstGeom prst="rect">
            <a:avLst/>
          </a:prstGeom>
          <a:noFill/>
        </p:spPr>
        <p:txBody>
          <a:bodyPr wrap="square">
            <a:spAutoFit/>
          </a:bodyPr>
          <a:lstStyle/>
          <a:p>
            <a:endParaRPr lang="en-US"/>
          </a:p>
          <a:p>
            <a:pPr marL="285750" indent="-285750">
              <a:buFont typeface="Wingdings" panose="05000000000000000000" pitchFamily="2" charset="2"/>
              <a:buChar char="Ø"/>
            </a:pPr>
            <a:r>
              <a:rPr lang="en-US">
                <a:solidFill>
                  <a:srgbClr val="0000FF"/>
                </a:solidFill>
                <a:hlinkClick r:id="rId3">
                  <a:extLst>
                    <a:ext uri="{A12FA001-AC4F-418D-AE19-62706E023703}">
                      <ahyp:hlinkClr xmlns:ahyp="http://schemas.microsoft.com/office/drawing/2018/hyperlinkcolor" val="tx"/>
                    </a:ext>
                  </a:extLst>
                </a:hlinkClick>
              </a:rPr>
              <a:t>Postal Wizard Fact Sheet | PostalPro (usps.com)</a:t>
            </a:r>
            <a:endParaRPr lang="en-US">
              <a:solidFill>
                <a:srgbClr val="0000FF"/>
              </a:solidFill>
            </a:endParaRPr>
          </a:p>
          <a:p>
            <a:pPr marL="285750" indent="-285750">
              <a:buFont typeface="Wingdings" panose="05000000000000000000" pitchFamily="2" charset="2"/>
              <a:buChar char="Ø"/>
            </a:pPr>
            <a:endParaRPr lang="en-US">
              <a:solidFill>
                <a:srgbClr val="0000FF"/>
              </a:solidFill>
            </a:endParaRPr>
          </a:p>
          <a:p>
            <a:pPr marL="285750" indent="-285750">
              <a:buFont typeface="Wingdings" panose="05000000000000000000" pitchFamily="2" charset="2"/>
              <a:buChar char="Ø"/>
            </a:pPr>
            <a:r>
              <a:rPr lang="en-US" u="sng">
                <a:solidFill>
                  <a:srgbClr val="0000FF"/>
                </a:solidFill>
                <a:hlinkClick r:id="rId4">
                  <a:extLst>
                    <a:ext uri="{A12FA001-AC4F-418D-AE19-62706E023703}">
                      <ahyp:hlinkClr xmlns:ahyp="http://schemas.microsoft.com/office/drawing/2018/hyperlinkcolor" val="tx"/>
                    </a:ext>
                  </a:extLst>
                </a:hlinkClick>
              </a:rPr>
              <a:t>How to Submit a Postal Wizard Mailing</a:t>
            </a:r>
            <a:endParaRPr lang="en-US" u="sng">
              <a:solidFill>
                <a:srgbClr val="0000FF"/>
              </a:solidFill>
            </a:endParaRPr>
          </a:p>
          <a:p>
            <a:pPr marL="285750" indent="-285750">
              <a:buFont typeface="Wingdings" panose="05000000000000000000" pitchFamily="2" charset="2"/>
              <a:buChar char="Ø"/>
            </a:pPr>
            <a:endParaRPr lang="en-US" u="sng">
              <a:solidFill>
                <a:srgbClr val="0000FF"/>
              </a:solidFill>
            </a:endParaRPr>
          </a:p>
          <a:p>
            <a:pPr marL="285750" indent="-285750">
              <a:buFont typeface="Wingdings" panose="05000000000000000000" pitchFamily="2" charset="2"/>
              <a:buChar char="Ø"/>
            </a:pPr>
            <a:r>
              <a:rPr lang="en-US">
                <a:solidFill>
                  <a:srgbClr val="0000FF"/>
                </a:solidFill>
                <a:hlinkClick r:id="rId5">
                  <a:extLst>
                    <a:ext uri="{A12FA001-AC4F-418D-AE19-62706E023703}">
                      <ahyp:hlinkClr xmlns:ahyp="http://schemas.microsoft.com/office/drawing/2018/hyperlinkcolor" val="tx"/>
                    </a:ext>
                  </a:extLst>
                </a:hlinkClick>
              </a:rPr>
              <a:t>Business Customer Gateway Postal Wizard Recorded Training</a:t>
            </a:r>
            <a:endParaRPr lang="en-US">
              <a:solidFill>
                <a:srgbClr val="0000FF"/>
              </a:solidFill>
            </a:endParaRPr>
          </a:p>
          <a:p>
            <a:pPr marL="285750" indent="-285750">
              <a:buFont typeface="Wingdings" panose="05000000000000000000" pitchFamily="2" charset="2"/>
              <a:buChar char="Ø"/>
            </a:pPr>
            <a:endParaRPr lang="en-US">
              <a:solidFill>
                <a:srgbClr val="0000FF"/>
              </a:solidFill>
            </a:endParaRPr>
          </a:p>
          <a:p>
            <a:pPr marL="285750" indent="-285750">
              <a:buFont typeface="Wingdings" panose="05000000000000000000" pitchFamily="2" charset="2"/>
              <a:buChar char="Ø"/>
            </a:pPr>
            <a:r>
              <a:rPr lang="en-US">
                <a:solidFill>
                  <a:srgbClr val="0000FF"/>
                </a:solidFill>
                <a:hlinkClick r:id="rId6">
                  <a:extLst>
                    <a:ext uri="{A12FA001-AC4F-418D-AE19-62706E023703}">
                      <ahyp:hlinkClr xmlns:ahyp="http://schemas.microsoft.com/office/drawing/2018/hyperlinkcolor" val="tx"/>
                    </a:ext>
                  </a:extLst>
                </a:hlinkClick>
              </a:rPr>
              <a:t>Business Customer Gateway Postal Wizard Detailed Presentation</a:t>
            </a:r>
            <a:endParaRPr lang="en-US">
              <a:solidFill>
                <a:srgbClr val="0000FF"/>
              </a:solidFill>
            </a:endParaRPr>
          </a:p>
          <a:p>
            <a:pPr marL="285750" indent="-285750">
              <a:buFont typeface="Wingdings" panose="05000000000000000000" pitchFamily="2" charset="2"/>
              <a:buChar char="Ø"/>
            </a:pPr>
            <a:endParaRPr lang="en-US">
              <a:solidFill>
                <a:srgbClr val="0000FF"/>
              </a:solidFill>
            </a:endParaRPr>
          </a:p>
          <a:p>
            <a:pPr marL="285750" indent="-285750">
              <a:buFont typeface="Wingdings" panose="05000000000000000000" pitchFamily="2" charset="2"/>
              <a:buChar char="Ø"/>
            </a:pPr>
            <a:r>
              <a:rPr lang="en-US">
                <a:solidFill>
                  <a:srgbClr val="0000FF"/>
                </a:solidFill>
                <a:hlinkClick r:id="rId7">
                  <a:extLst>
                    <a:ext uri="{A12FA001-AC4F-418D-AE19-62706E023703}">
                      <ahyp:hlinkClr xmlns:ahyp="http://schemas.microsoft.com/office/drawing/2018/hyperlinkcolor" val="tx"/>
                    </a:ext>
                  </a:extLst>
                </a:hlinkClick>
              </a:rPr>
              <a:t>Electronic Documentation (eDoc) Fact Sheet | PostalPro (usps.com)</a:t>
            </a:r>
            <a:endParaRPr lang="en-US">
              <a:solidFill>
                <a:srgbClr val="0000FF"/>
              </a:solidFill>
            </a:endParaRPr>
          </a:p>
          <a:p>
            <a:pPr marL="285750" indent="-285750">
              <a:buFont typeface="Wingdings" panose="05000000000000000000" pitchFamily="2" charset="2"/>
              <a:buChar char="Ø"/>
            </a:pPr>
            <a:endParaRPr lang="en-US">
              <a:solidFill>
                <a:srgbClr val="0000FF"/>
              </a:solidFill>
            </a:endParaRPr>
          </a:p>
          <a:p>
            <a:endParaRPr lang="en-US"/>
          </a:p>
          <a:p>
            <a:r>
              <a:rPr lang="en-US"/>
              <a:t>For additional questions, please reach out your local BME or to the Mailing and Shipping Solutions Center (MSSC).</a:t>
            </a:r>
          </a:p>
          <a:p>
            <a:pPr marL="742950" lvl="1" indent="-285750">
              <a:buClr>
                <a:schemeClr val="tx1"/>
              </a:buClr>
              <a:buFont typeface="Arial" panose="020B0604020202020204" pitchFamily="34" charset="0"/>
              <a:buChar char="•"/>
            </a:pPr>
            <a:r>
              <a:rPr lang="en-US"/>
              <a:t>1-877-672-0007</a:t>
            </a:r>
          </a:p>
          <a:p>
            <a:pPr marL="742950" lvl="1" indent="-285750">
              <a:buClr>
                <a:schemeClr val="tx1"/>
              </a:buClr>
              <a:buFont typeface="Arial" panose="020B0604020202020204" pitchFamily="34" charset="0"/>
              <a:buChar char="•"/>
            </a:pPr>
            <a:r>
              <a:rPr lang="en-US">
                <a:solidFill>
                  <a:srgbClr val="0000FF"/>
                </a:solidFill>
                <a:hlinkClick r:id="rId8">
                  <a:extLst>
                    <a:ext uri="{A12FA001-AC4F-418D-AE19-62706E023703}">
                      <ahyp:hlinkClr xmlns:ahyp="http://schemas.microsoft.com/office/drawing/2018/hyperlinkcolor" val="tx"/>
                    </a:ext>
                  </a:extLst>
                </a:hlinkClick>
              </a:rPr>
              <a:t>mssc@usps.gov</a:t>
            </a:r>
            <a:endParaRPr lang="en-US">
              <a:solidFill>
                <a:srgbClr val="0000FF"/>
              </a:solidFill>
            </a:endParaRPr>
          </a:p>
          <a:p>
            <a:pPr marL="285750" indent="-285750">
              <a:buFont typeface="Wingdings" panose="05000000000000000000" pitchFamily="2" charset="2"/>
              <a:buChar char="Ø"/>
            </a:pPr>
            <a:endParaRPr lang="en-US">
              <a:solidFill>
                <a:srgbClr val="0000FF"/>
              </a:solidFill>
            </a:endParaRPr>
          </a:p>
        </p:txBody>
      </p:sp>
      <p:sp>
        <p:nvSpPr>
          <p:cNvPr id="6" name="TextBox 5">
            <a:hlinkClick r:id="rId9" action="ppaction://hlinksldjump"/>
            <a:extLst>
              <a:ext uri="{FF2B5EF4-FFF2-40B4-BE49-F238E27FC236}">
                <a16:creationId xmlns:a16="http://schemas.microsoft.com/office/drawing/2014/main" id="{B9595728-648F-F039-58E5-A5501CE83EC5}"/>
              </a:ext>
            </a:extLst>
          </p:cNvPr>
          <p:cNvSpPr txBox="1"/>
          <p:nvPr/>
        </p:nvSpPr>
        <p:spPr>
          <a:xfrm>
            <a:off x="3704009" y="5782270"/>
            <a:ext cx="2066083" cy="923330"/>
          </a:xfrm>
          <a:prstGeom prst="rect">
            <a:avLst/>
          </a:prstGeom>
          <a:solidFill>
            <a:schemeClr val="accent6"/>
          </a:solidFill>
        </p:spPr>
        <p:txBody>
          <a:bodyPr wrap="square" rtlCol="0">
            <a:spAutoFit/>
          </a:bodyPr>
          <a:lstStyle/>
          <a:p>
            <a:pPr algn="ctr"/>
            <a:r>
              <a:rPr lang="en-US">
                <a:solidFill>
                  <a:schemeClr val="bg1"/>
                </a:solidFill>
              </a:rPr>
              <a:t>Return to the Beginning of the BCG Presentation </a:t>
            </a:r>
            <a:r>
              <a:rPr lang="en-US"/>
              <a:t> </a:t>
            </a:r>
          </a:p>
        </p:txBody>
      </p:sp>
      <p:sp>
        <p:nvSpPr>
          <p:cNvPr id="7" name="TextBox 6">
            <a:hlinkClick r:id="rId10" action="ppaction://hlinksldjump"/>
            <a:extLst>
              <a:ext uri="{FF2B5EF4-FFF2-40B4-BE49-F238E27FC236}">
                <a16:creationId xmlns:a16="http://schemas.microsoft.com/office/drawing/2014/main" id="{1B381B8A-048F-B411-CD1D-546581A0C5A7}"/>
              </a:ext>
            </a:extLst>
          </p:cNvPr>
          <p:cNvSpPr txBox="1"/>
          <p:nvPr/>
        </p:nvSpPr>
        <p:spPr>
          <a:xfrm>
            <a:off x="7031363" y="5782270"/>
            <a:ext cx="2692059" cy="923330"/>
          </a:xfrm>
          <a:prstGeom prst="rect">
            <a:avLst/>
          </a:prstGeom>
          <a:solidFill>
            <a:schemeClr val="accent6"/>
          </a:solidFill>
        </p:spPr>
        <p:txBody>
          <a:bodyPr wrap="square" rtlCol="0">
            <a:spAutoFit/>
          </a:bodyPr>
          <a:lstStyle/>
          <a:p>
            <a:pPr algn="ctr"/>
            <a:r>
              <a:rPr lang="en-US">
                <a:solidFill>
                  <a:schemeClr val="bg1"/>
                </a:solidFill>
              </a:rPr>
              <a:t>Return to the Beginning of the Postal Wizard Presentation</a:t>
            </a:r>
          </a:p>
        </p:txBody>
      </p:sp>
    </p:spTree>
    <p:extLst>
      <p:ext uri="{BB962C8B-B14F-4D97-AF65-F5344CB8AC3E}">
        <p14:creationId xmlns:p14="http://schemas.microsoft.com/office/powerpoint/2010/main" val="36786216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FC0509-8CA0-4184-A865-457E98BCACB9}"/>
              </a:ext>
            </a:extLst>
          </p:cNvPr>
          <p:cNvSpPr>
            <a:spLocks noGrp="1"/>
          </p:cNvSpPr>
          <p:nvPr>
            <p:ph type="title"/>
          </p:nvPr>
        </p:nvSpPr>
        <p:spPr>
          <a:xfrm>
            <a:off x="25021" y="0"/>
            <a:ext cx="3700723" cy="651733"/>
          </a:xfrm>
        </p:spPr>
        <p:txBody>
          <a:bodyPr/>
          <a:lstStyle/>
          <a:p>
            <a:pPr algn="l"/>
            <a:r>
              <a:rPr lang="en-US"/>
              <a:t>BCG Sign Up </a:t>
            </a:r>
          </a:p>
        </p:txBody>
      </p:sp>
      <p:sp>
        <p:nvSpPr>
          <p:cNvPr id="6" name="TextBox 5">
            <a:extLst>
              <a:ext uri="{FF2B5EF4-FFF2-40B4-BE49-F238E27FC236}">
                <a16:creationId xmlns:a16="http://schemas.microsoft.com/office/drawing/2014/main" id="{5E2214B1-2F38-4BBB-913B-0E6D91CB067C}"/>
              </a:ext>
            </a:extLst>
          </p:cNvPr>
          <p:cNvSpPr txBox="1"/>
          <p:nvPr/>
        </p:nvSpPr>
        <p:spPr>
          <a:xfrm>
            <a:off x="4285896" y="1266603"/>
            <a:ext cx="5135018" cy="461665"/>
          </a:xfrm>
          <a:prstGeom prst="rect">
            <a:avLst/>
          </a:prstGeom>
          <a:noFill/>
        </p:spPr>
        <p:txBody>
          <a:bodyPr wrap="square">
            <a:spAutoFit/>
          </a:bodyPr>
          <a:lstStyle/>
          <a:p>
            <a:pPr algn="ctr"/>
            <a:r>
              <a:rPr lang="en-US" sz="2400">
                <a:solidFill>
                  <a:srgbClr val="0000FF"/>
                </a:solidFill>
                <a:hlinkClick r:id="rId3">
                  <a:extLst>
                    <a:ext uri="{A12FA001-AC4F-418D-AE19-62706E023703}">
                      <ahyp:hlinkClr xmlns:ahyp="http://schemas.microsoft.com/office/drawing/2018/hyperlinkcolor" val="tx"/>
                    </a:ext>
                  </a:extLst>
                </a:hlinkClick>
              </a:rPr>
              <a:t>USPS Business Customer Gateway</a:t>
            </a:r>
            <a:endParaRPr lang="en-US" sz="2400">
              <a:solidFill>
                <a:srgbClr val="0000FF"/>
              </a:solidFill>
            </a:endParaRPr>
          </a:p>
        </p:txBody>
      </p:sp>
      <p:grpSp>
        <p:nvGrpSpPr>
          <p:cNvPr id="16" name="Group 15">
            <a:extLst>
              <a:ext uri="{FF2B5EF4-FFF2-40B4-BE49-F238E27FC236}">
                <a16:creationId xmlns:a16="http://schemas.microsoft.com/office/drawing/2014/main" id="{ECEF0A01-4243-9CAE-153C-5FCE2BD2F069}"/>
              </a:ext>
            </a:extLst>
          </p:cNvPr>
          <p:cNvGrpSpPr/>
          <p:nvPr/>
        </p:nvGrpSpPr>
        <p:grpSpPr>
          <a:xfrm>
            <a:off x="1875382" y="1728268"/>
            <a:ext cx="9956047" cy="4760400"/>
            <a:chOff x="995141" y="1812194"/>
            <a:chExt cx="10201715" cy="4893406"/>
          </a:xfrm>
        </p:grpSpPr>
        <p:grpSp>
          <p:nvGrpSpPr>
            <p:cNvPr id="9" name="Group 8">
              <a:extLst>
                <a:ext uri="{FF2B5EF4-FFF2-40B4-BE49-F238E27FC236}">
                  <a16:creationId xmlns:a16="http://schemas.microsoft.com/office/drawing/2014/main" id="{8BEC7E6E-7E54-C427-C6E6-2AA509FF2A68}"/>
                </a:ext>
              </a:extLst>
            </p:cNvPr>
            <p:cNvGrpSpPr/>
            <p:nvPr/>
          </p:nvGrpSpPr>
          <p:grpSpPr>
            <a:xfrm>
              <a:off x="995141" y="1812194"/>
              <a:ext cx="10201715" cy="4893406"/>
              <a:chOff x="995142" y="1879600"/>
              <a:chExt cx="10201715" cy="4893406"/>
            </a:xfrm>
          </p:grpSpPr>
          <p:pic>
            <p:nvPicPr>
              <p:cNvPr id="7" name="Picture 6">
                <a:extLst>
                  <a:ext uri="{FF2B5EF4-FFF2-40B4-BE49-F238E27FC236}">
                    <a16:creationId xmlns:a16="http://schemas.microsoft.com/office/drawing/2014/main" id="{6EA3ACCC-65A1-538D-12F8-EDB6181C065D}"/>
                  </a:ext>
                </a:extLst>
              </p:cNvPr>
              <p:cNvPicPr>
                <a:picLocks noChangeAspect="1"/>
              </p:cNvPicPr>
              <p:nvPr/>
            </p:nvPicPr>
            <p:blipFill>
              <a:blip r:embed="rId4"/>
              <a:stretch>
                <a:fillRect/>
              </a:stretch>
            </p:blipFill>
            <p:spPr>
              <a:xfrm>
                <a:off x="995142" y="1879600"/>
                <a:ext cx="10201715" cy="4893406"/>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8931CDA1-84DC-9D75-7A63-D15172866CFF}"/>
                  </a:ext>
                </a:extLst>
              </p:cNvPr>
              <p:cNvSpPr/>
              <p:nvPr/>
            </p:nvSpPr>
            <p:spPr bwMode="auto">
              <a:xfrm>
                <a:off x="9015663" y="3361594"/>
                <a:ext cx="1652337" cy="29600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grpSp>
        <p:sp>
          <p:nvSpPr>
            <p:cNvPr id="12" name="TextBox 11">
              <a:extLst>
                <a:ext uri="{FF2B5EF4-FFF2-40B4-BE49-F238E27FC236}">
                  <a16:creationId xmlns:a16="http://schemas.microsoft.com/office/drawing/2014/main" id="{F462082C-AFE9-721D-28C8-90494F5ACA64}"/>
                </a:ext>
              </a:extLst>
            </p:cNvPr>
            <p:cNvSpPr txBox="1"/>
            <p:nvPr/>
          </p:nvSpPr>
          <p:spPr>
            <a:xfrm>
              <a:off x="4938628" y="3557717"/>
              <a:ext cx="3087364" cy="601114"/>
            </a:xfrm>
            <a:prstGeom prst="rect">
              <a:avLst/>
            </a:prstGeom>
            <a:solidFill>
              <a:schemeClr val="bg1"/>
            </a:solidFill>
            <a:ln w="38100">
              <a:solidFill>
                <a:srgbClr val="316997"/>
              </a:solidFill>
            </a:ln>
          </p:spPr>
          <p:txBody>
            <a:bodyPr wrap="square" rtlCol="0">
              <a:spAutoFit/>
            </a:bodyPr>
            <a:lstStyle/>
            <a:p>
              <a:r>
                <a:rPr lang="en-US" sz="1600"/>
                <a:t>Click the “Sign Up” button on the home page to get started.</a:t>
              </a:r>
            </a:p>
          </p:txBody>
        </p:sp>
        <p:cxnSp>
          <p:nvCxnSpPr>
            <p:cNvPr id="14" name="Straight Arrow Connector 13">
              <a:extLst>
                <a:ext uri="{FF2B5EF4-FFF2-40B4-BE49-F238E27FC236}">
                  <a16:creationId xmlns:a16="http://schemas.microsoft.com/office/drawing/2014/main" id="{B8CA4496-8E4A-4521-1899-321F7608BB02}"/>
                </a:ext>
              </a:extLst>
            </p:cNvPr>
            <p:cNvCxnSpPr/>
            <p:nvPr/>
          </p:nvCxnSpPr>
          <p:spPr bwMode="auto">
            <a:xfrm flipV="1">
              <a:off x="8079340" y="3557717"/>
              <a:ext cx="807986" cy="292388"/>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 name="TextBox 9">
            <a:extLst>
              <a:ext uri="{FF2B5EF4-FFF2-40B4-BE49-F238E27FC236}">
                <a16:creationId xmlns:a16="http://schemas.microsoft.com/office/drawing/2014/main" id="{8B0A218E-85B4-264F-9646-8813C5C13B01}"/>
              </a:ext>
            </a:extLst>
          </p:cNvPr>
          <p:cNvSpPr txBox="1"/>
          <p:nvPr/>
        </p:nvSpPr>
        <p:spPr>
          <a:xfrm>
            <a:off x="39908" y="2400308"/>
            <a:ext cx="1944161" cy="4247317"/>
          </a:xfrm>
          <a:prstGeom prst="rect">
            <a:avLst/>
          </a:prstGeom>
          <a:noFill/>
        </p:spPr>
        <p:txBody>
          <a:bodyPr wrap="square">
            <a:spAutoFit/>
          </a:bodyPr>
          <a:lstStyle/>
          <a:p>
            <a:r>
              <a:rPr lang="en-US" altLang="en-US" b="0"/>
              <a:t>To access the Business Customer Gateway</a:t>
            </a:r>
            <a:r>
              <a:rPr lang="en-US" altLang="en-US"/>
              <a:t>,</a:t>
            </a:r>
            <a:r>
              <a:rPr lang="en-US" altLang="en-US" b="0"/>
              <a:t> go to the end of the page at usps.com</a:t>
            </a:r>
            <a:r>
              <a:rPr lang="en-US" altLang="en-US" b="0" baseline="30000"/>
              <a:t>®</a:t>
            </a:r>
            <a:r>
              <a:rPr lang="en-US" altLang="en-US" b="0"/>
              <a:t> and click on the Business Customer Gateway link. There is also a direct link on this slide. </a:t>
            </a:r>
            <a:r>
              <a:rPr lang="en-US" altLang="en-US"/>
              <a:t> </a:t>
            </a:r>
            <a:endParaRPr lang="en-US" altLang="en-US" b="0"/>
          </a:p>
          <a:p>
            <a:endParaRPr lang="en-US" altLang="en-US" b="0"/>
          </a:p>
        </p:txBody>
      </p:sp>
      <p:sp>
        <p:nvSpPr>
          <p:cNvPr id="2" name="TextBox 1">
            <a:hlinkClick r:id="rId5" action="ppaction://hlinksldjump"/>
            <a:extLst>
              <a:ext uri="{FF2B5EF4-FFF2-40B4-BE49-F238E27FC236}">
                <a16:creationId xmlns:a16="http://schemas.microsoft.com/office/drawing/2014/main" id="{FDA8B01F-081E-BB01-052F-AA834B4AC555}"/>
              </a:ext>
            </a:extLst>
          </p:cNvPr>
          <p:cNvSpPr txBox="1"/>
          <p:nvPr/>
        </p:nvSpPr>
        <p:spPr>
          <a:xfrm>
            <a:off x="10125917" y="6488668"/>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spTree>
    <p:extLst>
      <p:ext uri="{BB962C8B-B14F-4D97-AF65-F5344CB8AC3E}">
        <p14:creationId xmlns:p14="http://schemas.microsoft.com/office/powerpoint/2010/main" val="17494055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D8C6B8-2A33-4092-ACB4-3AE0785197BA}"/>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6</a:t>
            </a:fld>
            <a:endParaRPr lang="en-US">
              <a:solidFill>
                <a:prstClr val="black">
                  <a:tint val="75000"/>
                </a:prstClr>
              </a:solidFill>
            </a:endParaRPr>
          </a:p>
        </p:txBody>
      </p:sp>
      <p:sp>
        <p:nvSpPr>
          <p:cNvPr id="3" name="Title 2">
            <a:extLst>
              <a:ext uri="{FF2B5EF4-FFF2-40B4-BE49-F238E27FC236}">
                <a16:creationId xmlns:a16="http://schemas.microsoft.com/office/drawing/2014/main" id="{3A627434-139F-44C8-9B3A-2602AF0BD738}"/>
              </a:ext>
            </a:extLst>
          </p:cNvPr>
          <p:cNvSpPr>
            <a:spLocks noGrp="1"/>
          </p:cNvSpPr>
          <p:nvPr>
            <p:ph type="title"/>
          </p:nvPr>
        </p:nvSpPr>
        <p:spPr>
          <a:xfrm>
            <a:off x="19050" y="65081"/>
            <a:ext cx="5710986" cy="651733"/>
          </a:xfrm>
        </p:spPr>
        <p:txBody>
          <a:bodyPr/>
          <a:lstStyle/>
          <a:p>
            <a:pPr algn="l"/>
            <a:r>
              <a:rPr lang="en-US" altLang="en-US"/>
              <a:t>BCG Registration – Initial Steps</a:t>
            </a:r>
            <a:endParaRPr lang="en-US"/>
          </a:p>
        </p:txBody>
      </p:sp>
      <p:cxnSp>
        <p:nvCxnSpPr>
          <p:cNvPr id="7" name="Straight Connector 6">
            <a:extLst>
              <a:ext uri="{FF2B5EF4-FFF2-40B4-BE49-F238E27FC236}">
                <a16:creationId xmlns:a16="http://schemas.microsoft.com/office/drawing/2014/main" id="{909AE594-8E07-4EBE-9FB9-AD23D4C9D249}"/>
              </a:ext>
            </a:extLst>
          </p:cNvPr>
          <p:cNvCxnSpPr>
            <a:cxnSpLocks/>
          </p:cNvCxnSpPr>
          <p:nvPr/>
        </p:nvCxnSpPr>
        <p:spPr>
          <a:xfrm>
            <a:off x="8161654" y="1299571"/>
            <a:ext cx="0" cy="0"/>
          </a:xfrm>
          <a:prstGeom prst="line">
            <a:avLst/>
          </a:prstGeom>
          <a:ln>
            <a:solidFill>
              <a:srgbClr val="172483"/>
            </a:solidFill>
          </a:ln>
        </p:spPr>
        <p:style>
          <a:lnRef idx="1">
            <a:schemeClr val="accent1"/>
          </a:lnRef>
          <a:fillRef idx="0">
            <a:schemeClr val="accent1"/>
          </a:fillRef>
          <a:effectRef idx="0">
            <a:schemeClr val="accent1"/>
          </a:effectRef>
          <a:fontRef idx="minor">
            <a:schemeClr val="tx1"/>
          </a:fontRef>
        </p:style>
      </p:cxnSp>
      <p:sp>
        <p:nvSpPr>
          <p:cNvPr id="11" name="TextBox 3">
            <a:extLst>
              <a:ext uri="{FF2B5EF4-FFF2-40B4-BE49-F238E27FC236}">
                <a16:creationId xmlns:a16="http://schemas.microsoft.com/office/drawing/2014/main" id="{B6486B8A-2F81-42A3-8B5E-C5F9C075C9D7}"/>
              </a:ext>
            </a:extLst>
          </p:cNvPr>
          <p:cNvSpPr txBox="1">
            <a:spLocks noChangeArrowheads="1"/>
          </p:cNvSpPr>
          <p:nvPr/>
        </p:nvSpPr>
        <p:spPr bwMode="auto">
          <a:xfrm>
            <a:off x="7382212" y="3268039"/>
            <a:ext cx="3826238" cy="923330"/>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latin typeface="+mn-lt"/>
              </a:rPr>
              <a:t>Select two security questions from the drop-down menus and enter your answers for both.</a:t>
            </a:r>
          </a:p>
        </p:txBody>
      </p:sp>
      <p:sp>
        <p:nvSpPr>
          <p:cNvPr id="15" name="Rectangle 14">
            <a:extLst>
              <a:ext uri="{FF2B5EF4-FFF2-40B4-BE49-F238E27FC236}">
                <a16:creationId xmlns:a16="http://schemas.microsoft.com/office/drawing/2014/main" id="{D7AA3826-83ED-4303-9F20-C83E8315A764}"/>
              </a:ext>
            </a:extLst>
          </p:cNvPr>
          <p:cNvSpPr/>
          <p:nvPr/>
        </p:nvSpPr>
        <p:spPr>
          <a:xfrm>
            <a:off x="7342111" y="4317434"/>
            <a:ext cx="4423561" cy="2215991"/>
          </a:xfrm>
          <a:prstGeom prst="rect">
            <a:avLst/>
          </a:prstGeom>
        </p:spPr>
        <p:txBody>
          <a:bodyPr wrap="square">
            <a:spAutoFit/>
          </a:bodyPr>
          <a:lstStyle/>
          <a:p>
            <a:pPr algn="ctr"/>
            <a:r>
              <a:rPr lang="en-US" altLang="en-US" b="1" i="1" dirty="0">
                <a:latin typeface="+mn-lt"/>
              </a:rPr>
              <a:t>Tip: Write down your username, password, security questions and answers. Store them in a secure location! </a:t>
            </a:r>
          </a:p>
          <a:p>
            <a:r>
              <a:rPr lang="en-US" altLang="en-US" sz="1600" b="0" dirty="0"/>
              <a:t>If you are unable to remember your password and security questions, you will need to create a new username; not a new BCG. </a:t>
            </a:r>
            <a:endParaRPr lang="en-US" altLang="en-US" b="0" dirty="0"/>
          </a:p>
          <a:p>
            <a:pPr>
              <a:spcBef>
                <a:spcPct val="0"/>
              </a:spcBef>
            </a:pPr>
            <a:endParaRPr lang="en-US" altLang="en-US" b="1" i="1" dirty="0">
              <a:latin typeface="+mn-lt"/>
            </a:endParaRPr>
          </a:p>
        </p:txBody>
      </p:sp>
      <p:pic>
        <p:nvPicPr>
          <p:cNvPr id="8" name="Picture 7">
            <a:extLst>
              <a:ext uri="{FF2B5EF4-FFF2-40B4-BE49-F238E27FC236}">
                <a16:creationId xmlns:a16="http://schemas.microsoft.com/office/drawing/2014/main" id="{27901702-DA48-4633-808F-41ABC21CE437}"/>
              </a:ext>
            </a:extLst>
          </p:cNvPr>
          <p:cNvPicPr>
            <a:picLocks noChangeAspect="1"/>
          </p:cNvPicPr>
          <p:nvPr/>
        </p:nvPicPr>
        <p:blipFill>
          <a:blip r:embed="rId3"/>
          <a:stretch>
            <a:fillRect/>
          </a:stretch>
        </p:blipFill>
        <p:spPr>
          <a:xfrm>
            <a:off x="703437" y="1301959"/>
            <a:ext cx="6373526" cy="5403641"/>
          </a:xfrm>
          <a:prstGeom prst="rect">
            <a:avLst/>
          </a:prstGeom>
          <a:ln>
            <a:noFill/>
          </a:ln>
          <a:effectLst>
            <a:outerShdw blurRad="292100" dist="139700" dir="2700000" algn="tl" rotWithShape="0">
              <a:srgbClr val="333333">
                <a:alpha val="65000"/>
              </a:srgbClr>
            </a:outerShdw>
          </a:effectLst>
        </p:spPr>
      </p:pic>
      <p:sp>
        <p:nvSpPr>
          <p:cNvPr id="12" name="TextBox 3">
            <a:extLst>
              <a:ext uri="{FF2B5EF4-FFF2-40B4-BE49-F238E27FC236}">
                <a16:creationId xmlns:a16="http://schemas.microsoft.com/office/drawing/2014/main" id="{98172858-6100-4607-AC83-99EC9390B0AA}"/>
              </a:ext>
            </a:extLst>
          </p:cNvPr>
          <p:cNvSpPr txBox="1">
            <a:spLocks noChangeArrowheads="1"/>
          </p:cNvSpPr>
          <p:nvPr/>
        </p:nvSpPr>
        <p:spPr bwMode="auto">
          <a:xfrm>
            <a:off x="7342111" y="1657055"/>
            <a:ext cx="3826239" cy="1754326"/>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latin typeface="+mn-lt"/>
              </a:rPr>
              <a:t>Create a unique username.  </a:t>
            </a:r>
            <a:r>
              <a:rPr lang="en-US" altLang="en-US" sz="1600">
                <a:latin typeface="+mn-lt"/>
              </a:rPr>
              <a:t>(Usernames are case-sensitive)</a:t>
            </a:r>
          </a:p>
          <a:p>
            <a:pPr algn="ctr">
              <a:spcBef>
                <a:spcPct val="0"/>
              </a:spcBef>
              <a:buNone/>
            </a:pPr>
            <a:r>
              <a:rPr lang="en-US" altLang="en-US" sz="1800">
                <a:latin typeface="+mn-lt"/>
              </a:rPr>
              <a:t>If the username already exists, the system will provide other options to modify the username. </a:t>
            </a:r>
          </a:p>
          <a:p>
            <a:pPr algn="ctr" eaLnBrk="1" hangingPunct="1">
              <a:spcBef>
                <a:spcPct val="0"/>
              </a:spcBef>
              <a:buFontTx/>
              <a:buNone/>
            </a:pPr>
            <a:r>
              <a:rPr lang="en-US" altLang="en-US" sz="1800">
                <a:latin typeface="+mn-lt"/>
              </a:rPr>
              <a:t> </a:t>
            </a:r>
          </a:p>
        </p:txBody>
      </p:sp>
      <p:sp>
        <p:nvSpPr>
          <p:cNvPr id="9" name="Heptagon 8">
            <a:extLst>
              <a:ext uri="{FF2B5EF4-FFF2-40B4-BE49-F238E27FC236}">
                <a16:creationId xmlns:a16="http://schemas.microsoft.com/office/drawing/2014/main" id="{BF265ACF-77E6-47C4-B8F9-EC3887858C4E}"/>
              </a:ext>
            </a:extLst>
          </p:cNvPr>
          <p:cNvSpPr/>
          <p:nvPr/>
        </p:nvSpPr>
        <p:spPr bwMode="auto">
          <a:xfrm>
            <a:off x="169588" y="1645399"/>
            <a:ext cx="457200" cy="416301"/>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ヒラギノ角ゴ Pro W3" pitchFamily="1" charset="-128"/>
              </a:rPr>
              <a:t>1</a:t>
            </a:r>
          </a:p>
        </p:txBody>
      </p:sp>
      <p:sp>
        <p:nvSpPr>
          <p:cNvPr id="10" name="Heptagon 9">
            <a:extLst>
              <a:ext uri="{FF2B5EF4-FFF2-40B4-BE49-F238E27FC236}">
                <a16:creationId xmlns:a16="http://schemas.microsoft.com/office/drawing/2014/main" id="{62D8A728-37BE-4787-81F1-490EE0720C77}"/>
              </a:ext>
            </a:extLst>
          </p:cNvPr>
          <p:cNvSpPr/>
          <p:nvPr/>
        </p:nvSpPr>
        <p:spPr bwMode="auto">
          <a:xfrm>
            <a:off x="169588" y="3429000"/>
            <a:ext cx="457200" cy="416301"/>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000" b="1">
                <a:latin typeface="Arial" charset="0"/>
                <a:ea typeface="ヒラギノ角ゴ Pro W3" pitchFamily="1" charset="-128"/>
              </a:rPr>
              <a:t>2</a:t>
            </a:r>
            <a:endParaRPr kumimoji="0" lang="en-US" sz="2000" b="1" i="0" u="none" strike="noStrike" cap="none" normalizeH="0" baseline="0">
              <a:ln>
                <a:noFill/>
              </a:ln>
              <a:solidFill>
                <a:schemeClr val="tx1"/>
              </a:solidFill>
              <a:effectLst/>
              <a:latin typeface="Arial" charset="0"/>
              <a:ea typeface="ヒラギノ角ゴ Pro W3" pitchFamily="1" charset="-128"/>
            </a:endParaRPr>
          </a:p>
        </p:txBody>
      </p:sp>
      <p:sp>
        <p:nvSpPr>
          <p:cNvPr id="4" name="TextBox 3">
            <a:hlinkClick r:id="rId4" action="ppaction://hlinksldjump"/>
            <a:extLst>
              <a:ext uri="{FF2B5EF4-FFF2-40B4-BE49-F238E27FC236}">
                <a16:creationId xmlns:a16="http://schemas.microsoft.com/office/drawing/2014/main" id="{475EC98E-D0E0-413C-E5EC-15253397BC07}"/>
              </a:ext>
            </a:extLst>
          </p:cNvPr>
          <p:cNvSpPr txBox="1"/>
          <p:nvPr/>
        </p:nvSpPr>
        <p:spPr>
          <a:xfrm>
            <a:off x="10125917" y="6514068"/>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spTree>
    <p:extLst>
      <p:ext uri="{BB962C8B-B14F-4D97-AF65-F5344CB8AC3E}">
        <p14:creationId xmlns:p14="http://schemas.microsoft.com/office/powerpoint/2010/main" val="16773864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97711C-1F1A-4193-8F82-E247EB962522}"/>
              </a:ext>
            </a:extLst>
          </p:cNvPr>
          <p:cNvSpPr>
            <a:spLocks noGrp="1"/>
          </p:cNvSpPr>
          <p:nvPr>
            <p:ph type="sldNum" sz="quarter" idx="12"/>
          </p:nvPr>
        </p:nvSpPr>
        <p:spPr>
          <a:xfrm>
            <a:off x="8885562" y="6532025"/>
            <a:ext cx="2480709" cy="336909"/>
          </a:xfrm>
        </p:spPr>
        <p:txBody>
          <a:bodyPr/>
          <a:lstStyle/>
          <a:p>
            <a:fld id="{B5CF97BF-14E3-466D-B7C7-178802BA0935}" type="slidenum">
              <a:rPr lang="en-US" smtClean="0">
                <a:solidFill>
                  <a:prstClr val="black">
                    <a:tint val="75000"/>
                  </a:prstClr>
                </a:solidFill>
              </a:rPr>
              <a:pPr/>
              <a:t>7</a:t>
            </a:fld>
            <a:endParaRPr lang="en-US">
              <a:solidFill>
                <a:prstClr val="black">
                  <a:tint val="75000"/>
                </a:prstClr>
              </a:solidFill>
            </a:endParaRPr>
          </a:p>
        </p:txBody>
      </p:sp>
      <p:sp>
        <p:nvSpPr>
          <p:cNvPr id="3" name="Title 2">
            <a:extLst>
              <a:ext uri="{FF2B5EF4-FFF2-40B4-BE49-F238E27FC236}">
                <a16:creationId xmlns:a16="http://schemas.microsoft.com/office/drawing/2014/main" id="{1F07216B-D650-4F73-B58A-7FC3F2E663E9}"/>
              </a:ext>
            </a:extLst>
          </p:cNvPr>
          <p:cNvSpPr>
            <a:spLocks noGrp="1"/>
          </p:cNvSpPr>
          <p:nvPr>
            <p:ph type="title"/>
          </p:nvPr>
        </p:nvSpPr>
        <p:spPr>
          <a:xfrm>
            <a:off x="-1" y="0"/>
            <a:ext cx="6982692" cy="670303"/>
          </a:xfrm>
        </p:spPr>
        <p:txBody>
          <a:bodyPr/>
          <a:lstStyle/>
          <a:p>
            <a:pPr algn="l"/>
            <a:r>
              <a:rPr lang="en-US" altLang="en-US" dirty="0"/>
              <a:t>BCG Registration – Contact Information</a:t>
            </a:r>
            <a:endParaRPr lang="en-US" dirty="0"/>
          </a:p>
        </p:txBody>
      </p:sp>
      <p:sp>
        <p:nvSpPr>
          <p:cNvPr id="16" name="Heptagon 15">
            <a:extLst>
              <a:ext uri="{FF2B5EF4-FFF2-40B4-BE49-F238E27FC236}">
                <a16:creationId xmlns:a16="http://schemas.microsoft.com/office/drawing/2014/main" id="{4F2F1892-AECB-4DEE-9596-551107597B56}"/>
              </a:ext>
            </a:extLst>
          </p:cNvPr>
          <p:cNvSpPr/>
          <p:nvPr/>
        </p:nvSpPr>
        <p:spPr bwMode="auto">
          <a:xfrm>
            <a:off x="500152" y="2277731"/>
            <a:ext cx="457200" cy="416301"/>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a:latin typeface="Arial" charset="0"/>
                <a:ea typeface="ヒラギノ角ゴ Pro W3" pitchFamily="1" charset="-128"/>
              </a:rPr>
              <a:t>3</a:t>
            </a:r>
            <a:endParaRPr kumimoji="0" lang="en-US" sz="2000" b="1" i="0" u="none" strike="noStrike" cap="none" normalizeH="0" baseline="0">
              <a:ln>
                <a:noFill/>
              </a:ln>
              <a:solidFill>
                <a:schemeClr val="tx1"/>
              </a:solidFill>
              <a:effectLst/>
              <a:latin typeface="Arial" charset="0"/>
              <a:ea typeface="ヒラギノ角ゴ Pro W3" pitchFamily="1" charset="-128"/>
            </a:endParaRPr>
          </a:p>
        </p:txBody>
      </p:sp>
      <p:pic>
        <p:nvPicPr>
          <p:cNvPr id="6" name="Picture 5">
            <a:extLst>
              <a:ext uri="{FF2B5EF4-FFF2-40B4-BE49-F238E27FC236}">
                <a16:creationId xmlns:a16="http://schemas.microsoft.com/office/drawing/2014/main" id="{CEEEF27F-C69A-73A6-ABD9-6978129DB2F1}"/>
              </a:ext>
            </a:extLst>
          </p:cNvPr>
          <p:cNvPicPr>
            <a:picLocks noChangeAspect="1"/>
          </p:cNvPicPr>
          <p:nvPr/>
        </p:nvPicPr>
        <p:blipFill>
          <a:blip r:embed="rId3"/>
          <a:stretch>
            <a:fillRect/>
          </a:stretch>
        </p:blipFill>
        <p:spPr>
          <a:xfrm>
            <a:off x="1088505" y="1508166"/>
            <a:ext cx="10014989" cy="4876408"/>
          </a:xfrm>
          <a:prstGeom prst="rect">
            <a:avLst/>
          </a:prstGeom>
        </p:spPr>
      </p:pic>
      <p:sp>
        <p:nvSpPr>
          <p:cNvPr id="8" name="TextBox 7">
            <a:extLst>
              <a:ext uri="{FF2B5EF4-FFF2-40B4-BE49-F238E27FC236}">
                <a16:creationId xmlns:a16="http://schemas.microsoft.com/office/drawing/2014/main" id="{40C39A7F-4C20-8588-9015-67B8334722A6}"/>
              </a:ext>
            </a:extLst>
          </p:cNvPr>
          <p:cNvSpPr txBox="1"/>
          <p:nvPr/>
        </p:nvSpPr>
        <p:spPr>
          <a:xfrm>
            <a:off x="415053" y="5382966"/>
            <a:ext cx="3800687" cy="954107"/>
          </a:xfrm>
          <a:prstGeom prst="rect">
            <a:avLst/>
          </a:prstGeom>
          <a:noFill/>
        </p:spPr>
        <p:txBody>
          <a:bodyPr wrap="square">
            <a:spAutoFit/>
          </a:bodyPr>
          <a:lstStyle/>
          <a:p>
            <a:pPr eaLnBrk="1" hangingPunct="1">
              <a:spcBef>
                <a:spcPct val="0"/>
              </a:spcBef>
            </a:pPr>
            <a:r>
              <a:rPr lang="en-US" altLang="en-US" sz="1400" b="0"/>
              <a:t>If you do not wish to allow USPS and/or its partners to use this information to contact you, uncheck the boxes accordingly. Both will be checked by default.</a:t>
            </a:r>
          </a:p>
        </p:txBody>
      </p:sp>
      <p:cxnSp>
        <p:nvCxnSpPr>
          <p:cNvPr id="10" name="Straight Arrow Connector 9">
            <a:extLst>
              <a:ext uri="{FF2B5EF4-FFF2-40B4-BE49-F238E27FC236}">
                <a16:creationId xmlns:a16="http://schemas.microsoft.com/office/drawing/2014/main" id="{0597C38F-1B9C-7EBF-83C9-D52473F60D2C}"/>
              </a:ext>
            </a:extLst>
          </p:cNvPr>
          <p:cNvCxnSpPr/>
          <p:nvPr/>
        </p:nvCxnSpPr>
        <p:spPr bwMode="auto">
          <a:xfrm>
            <a:off x="4215740" y="5818909"/>
            <a:ext cx="344200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a:hlinkClick r:id="rId4" action="ppaction://hlinksldjump"/>
            <a:extLst>
              <a:ext uri="{FF2B5EF4-FFF2-40B4-BE49-F238E27FC236}">
                <a16:creationId xmlns:a16="http://schemas.microsoft.com/office/drawing/2014/main" id="{B4A321C3-EE58-AFA2-86D8-DFFDC2799D97}"/>
              </a:ext>
            </a:extLst>
          </p:cNvPr>
          <p:cNvSpPr txBox="1"/>
          <p:nvPr/>
        </p:nvSpPr>
        <p:spPr>
          <a:xfrm>
            <a:off x="10125917" y="6488668"/>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spTree>
    <p:extLst>
      <p:ext uri="{BB962C8B-B14F-4D97-AF65-F5344CB8AC3E}">
        <p14:creationId xmlns:p14="http://schemas.microsoft.com/office/powerpoint/2010/main" val="4674215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8B53D2-3211-4DF2-95D6-95ED38A6F3CF}"/>
              </a:ext>
            </a:extLst>
          </p:cNvPr>
          <p:cNvSpPr/>
          <p:nvPr/>
        </p:nvSpPr>
        <p:spPr>
          <a:xfrm>
            <a:off x="203200" y="1482209"/>
            <a:ext cx="11835560" cy="1846659"/>
          </a:xfrm>
          <a:prstGeom prst="rect">
            <a:avLst/>
          </a:prstGeom>
        </p:spPr>
        <p:txBody>
          <a:bodyPr wrap="square">
            <a:spAutoFit/>
          </a:bodyPr>
          <a:lstStyle/>
          <a:p>
            <a:pPr marL="285750" indent="-285750">
              <a:buFont typeface="Wingdings" panose="05000000000000000000" pitchFamily="2" charset="2"/>
              <a:buChar char="Ø"/>
            </a:pPr>
            <a:r>
              <a:rPr lang="en-US" b="1" dirty="0">
                <a:latin typeface="Arial" panose="020B0604020202020204" pitchFamily="34" charset="0"/>
              </a:rPr>
              <a:t>What is a CRID? </a:t>
            </a:r>
          </a:p>
          <a:p>
            <a:endParaRPr lang="en-US" sz="1600" b="1" dirty="0">
              <a:latin typeface="Arial" panose="020B0604020202020204" pitchFamily="34" charset="0"/>
            </a:endParaRPr>
          </a:p>
          <a:p>
            <a:pPr marL="290513"/>
            <a:r>
              <a:rPr lang="en-US" sz="1600" dirty="0">
                <a:solidFill>
                  <a:srgbClr val="000000"/>
                </a:solidFill>
                <a:latin typeface="Arial" panose="020B0604020202020204" pitchFamily="34" charset="0"/>
              </a:rPr>
              <a:t>A Customer Registration Identification (CRID) number is a USPS-generated numeric code of up to 15 digits that uniquely identifies a business at a specific location. Customers must have a CRID assigned to their business location to be able to access their permits and services in BCG, submit electronic documentation (eDoc), claim Nonprofit rates, and receive Full-Service benefits. </a:t>
            </a:r>
            <a:r>
              <a:rPr lang="en-US" sz="1600" dirty="0">
                <a:solidFill>
                  <a:srgbClr val="000000"/>
                </a:solidFill>
              </a:rPr>
              <a:t>Every postal permit is associated to a CRID. </a:t>
            </a:r>
            <a:r>
              <a:rPr lang="en-US" sz="1600" b="1" dirty="0">
                <a:solidFill>
                  <a:srgbClr val="000000"/>
                </a:solidFill>
              </a:rPr>
              <a:t>The CRID is sometimes also referred to as the Company Identifier. </a:t>
            </a:r>
            <a:endParaRPr lang="en-US" sz="1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11D72E01-02B3-46B2-A0AA-34BFF13E7F95}"/>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8</a:t>
            </a:fld>
            <a:endParaRPr lang="en-US">
              <a:solidFill>
                <a:prstClr val="black">
                  <a:tint val="75000"/>
                </a:prstClr>
              </a:solidFill>
            </a:endParaRPr>
          </a:p>
        </p:txBody>
      </p:sp>
      <p:sp>
        <p:nvSpPr>
          <p:cNvPr id="3" name="Title 2">
            <a:extLst>
              <a:ext uri="{FF2B5EF4-FFF2-40B4-BE49-F238E27FC236}">
                <a16:creationId xmlns:a16="http://schemas.microsoft.com/office/drawing/2014/main" id="{BD7F509B-78DF-4A52-A08D-BCA5B63E670D}"/>
              </a:ext>
            </a:extLst>
          </p:cNvPr>
          <p:cNvSpPr>
            <a:spLocks noGrp="1"/>
          </p:cNvSpPr>
          <p:nvPr>
            <p:ph type="title"/>
          </p:nvPr>
        </p:nvSpPr>
        <p:spPr>
          <a:xfrm>
            <a:off x="27296" y="23884"/>
            <a:ext cx="3700723" cy="651733"/>
          </a:xfrm>
        </p:spPr>
        <p:txBody>
          <a:bodyPr/>
          <a:lstStyle/>
          <a:p>
            <a:pPr algn="l"/>
            <a:r>
              <a:rPr lang="en-US"/>
              <a:t>CRID Management</a:t>
            </a:r>
          </a:p>
        </p:txBody>
      </p:sp>
      <p:sp>
        <p:nvSpPr>
          <p:cNvPr id="5" name="TextBox 4">
            <a:extLst>
              <a:ext uri="{FF2B5EF4-FFF2-40B4-BE49-F238E27FC236}">
                <a16:creationId xmlns:a16="http://schemas.microsoft.com/office/drawing/2014/main" id="{92D6A0D1-7726-4D0B-F812-1EF78B1011B3}"/>
              </a:ext>
            </a:extLst>
          </p:cNvPr>
          <p:cNvSpPr txBox="1"/>
          <p:nvPr/>
        </p:nvSpPr>
        <p:spPr>
          <a:xfrm>
            <a:off x="4215741" y="6000155"/>
            <a:ext cx="5343896" cy="369332"/>
          </a:xfrm>
          <a:prstGeom prst="rect">
            <a:avLst/>
          </a:prstGeom>
          <a:noFill/>
        </p:spPr>
        <p:txBody>
          <a:bodyPr wrap="square" rtlCol="0">
            <a:spAutoFit/>
          </a:bodyPr>
          <a:lstStyle/>
          <a:p>
            <a:r>
              <a:rPr lang="en-US" dirty="0">
                <a:solidFill>
                  <a:srgbClr val="0000FF"/>
                </a:solidFill>
                <a:hlinkClick r:id="rId3">
                  <a:extLst>
                    <a:ext uri="{A12FA001-AC4F-418D-AE19-62706E023703}">
                      <ahyp:hlinkClr xmlns:ahyp="http://schemas.microsoft.com/office/drawing/2018/hyperlinkcolor" val="tx"/>
                    </a:ext>
                  </a:extLst>
                </a:hlinkClick>
              </a:rPr>
              <a:t>More Information on CRID Management </a:t>
            </a:r>
            <a:endParaRPr lang="en-US" dirty="0">
              <a:solidFill>
                <a:srgbClr val="0000FF"/>
              </a:solidFill>
            </a:endParaRPr>
          </a:p>
        </p:txBody>
      </p:sp>
      <p:sp>
        <p:nvSpPr>
          <p:cNvPr id="6" name="TextBox 5">
            <a:extLst>
              <a:ext uri="{FF2B5EF4-FFF2-40B4-BE49-F238E27FC236}">
                <a16:creationId xmlns:a16="http://schemas.microsoft.com/office/drawing/2014/main" id="{37692413-5A70-3D77-4FAC-9AF3498CA0A9}"/>
              </a:ext>
            </a:extLst>
          </p:cNvPr>
          <p:cNvSpPr txBox="1"/>
          <p:nvPr/>
        </p:nvSpPr>
        <p:spPr>
          <a:xfrm>
            <a:off x="1877657" y="3266944"/>
            <a:ext cx="7930065" cy="584775"/>
          </a:xfrm>
          <a:prstGeom prst="rect">
            <a:avLst/>
          </a:prstGeom>
          <a:noFill/>
        </p:spPr>
        <p:txBody>
          <a:bodyPr wrap="square">
            <a:spAutoFit/>
          </a:bodyPr>
          <a:lstStyle/>
          <a:p>
            <a:pPr marL="290513" algn="ctr"/>
            <a:r>
              <a:rPr lang="en-US" sz="3200" b="1">
                <a:solidFill>
                  <a:srgbClr val="000000"/>
                </a:solidFill>
                <a:highlight>
                  <a:srgbClr val="FFFF00"/>
                </a:highlight>
              </a:rPr>
              <a:t>Select One for Further Instructions </a:t>
            </a:r>
          </a:p>
        </p:txBody>
      </p:sp>
      <p:sp>
        <p:nvSpPr>
          <p:cNvPr id="13" name="Freeform: Shape 12">
            <a:hlinkClick r:id="rId4" action="ppaction://hlinksldjump"/>
            <a:extLst>
              <a:ext uri="{FF2B5EF4-FFF2-40B4-BE49-F238E27FC236}">
                <a16:creationId xmlns:a16="http://schemas.microsoft.com/office/drawing/2014/main" id="{1A62F792-A853-B3C9-454A-F61B9E2D31C3}"/>
              </a:ext>
            </a:extLst>
          </p:cNvPr>
          <p:cNvSpPr/>
          <p:nvPr/>
        </p:nvSpPr>
        <p:spPr>
          <a:xfrm>
            <a:off x="6490620" y="3993944"/>
            <a:ext cx="2303602" cy="1397707"/>
          </a:xfrm>
          <a:custGeom>
            <a:avLst/>
            <a:gdLst>
              <a:gd name="connsiteX0" fmla="*/ 0 w 2303602"/>
              <a:gd name="connsiteY0" fmla="*/ 0 h 1151801"/>
              <a:gd name="connsiteX1" fmla="*/ 2303602 w 2303602"/>
              <a:gd name="connsiteY1" fmla="*/ 0 h 1151801"/>
              <a:gd name="connsiteX2" fmla="*/ 2303602 w 2303602"/>
              <a:gd name="connsiteY2" fmla="*/ 1151801 h 1151801"/>
              <a:gd name="connsiteX3" fmla="*/ 0 w 2303602"/>
              <a:gd name="connsiteY3" fmla="*/ 1151801 h 1151801"/>
              <a:gd name="connsiteX4" fmla="*/ 0 w 2303602"/>
              <a:gd name="connsiteY4" fmla="*/ 0 h 1151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602" h="1151801">
                <a:moveTo>
                  <a:pt x="0" y="0"/>
                </a:moveTo>
                <a:lnTo>
                  <a:pt x="2303602" y="0"/>
                </a:lnTo>
                <a:lnTo>
                  <a:pt x="2303602" y="1151801"/>
                </a:lnTo>
                <a:lnTo>
                  <a:pt x="0" y="115180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685" tIns="19685" rIns="19685" bIns="19685" numCol="1" spcCol="1270" anchor="ctr" anchorCtr="0">
            <a:noAutofit/>
          </a:bodyPr>
          <a:lstStyle/>
          <a:p>
            <a:pPr algn="ctr" defTabSz="933450">
              <a:lnSpc>
                <a:spcPct val="90000"/>
              </a:lnSpc>
              <a:spcAft>
                <a:spcPct val="35000"/>
              </a:spcAft>
            </a:pPr>
            <a:endParaRPr lang="en-US" sz="2000" kern="1200" dirty="0"/>
          </a:p>
          <a:p>
            <a:pPr algn="ctr" defTabSz="933450">
              <a:lnSpc>
                <a:spcPct val="90000"/>
              </a:lnSpc>
              <a:spcAft>
                <a:spcPct val="35000"/>
              </a:spcAft>
            </a:pPr>
            <a:r>
              <a:rPr lang="en-US" sz="2000" kern="1200" dirty="0"/>
              <a:t>I don’t have a permit or a CRID</a:t>
            </a:r>
          </a:p>
          <a:p>
            <a:pPr marL="0" lvl="0" indent="0" algn="ctr" defTabSz="933450">
              <a:lnSpc>
                <a:spcPct val="90000"/>
              </a:lnSpc>
              <a:spcBef>
                <a:spcPct val="0"/>
              </a:spcBef>
              <a:spcAft>
                <a:spcPct val="35000"/>
              </a:spcAft>
              <a:buNone/>
            </a:pPr>
            <a:endParaRPr lang="en-US" sz="3200" kern="1200" dirty="0"/>
          </a:p>
        </p:txBody>
      </p:sp>
      <p:sp>
        <p:nvSpPr>
          <p:cNvPr id="14" name="Freeform: Shape 13">
            <a:hlinkClick r:id="rId5" action="ppaction://hlinksldjump"/>
            <a:extLst>
              <a:ext uri="{FF2B5EF4-FFF2-40B4-BE49-F238E27FC236}">
                <a16:creationId xmlns:a16="http://schemas.microsoft.com/office/drawing/2014/main" id="{6F1AA4C3-4279-0E5F-C43C-51A016378E2A}"/>
              </a:ext>
            </a:extLst>
          </p:cNvPr>
          <p:cNvSpPr/>
          <p:nvPr/>
        </p:nvSpPr>
        <p:spPr>
          <a:xfrm>
            <a:off x="9184668" y="3978190"/>
            <a:ext cx="2338194" cy="1439191"/>
          </a:xfrm>
          <a:custGeom>
            <a:avLst/>
            <a:gdLst>
              <a:gd name="connsiteX0" fmla="*/ 0 w 2303602"/>
              <a:gd name="connsiteY0" fmla="*/ 0 h 1151801"/>
              <a:gd name="connsiteX1" fmla="*/ 2303602 w 2303602"/>
              <a:gd name="connsiteY1" fmla="*/ 0 h 1151801"/>
              <a:gd name="connsiteX2" fmla="*/ 2303602 w 2303602"/>
              <a:gd name="connsiteY2" fmla="*/ 1151801 h 1151801"/>
              <a:gd name="connsiteX3" fmla="*/ 0 w 2303602"/>
              <a:gd name="connsiteY3" fmla="*/ 1151801 h 1151801"/>
              <a:gd name="connsiteX4" fmla="*/ 0 w 2303602"/>
              <a:gd name="connsiteY4" fmla="*/ 0 h 1151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602" h="1151801">
                <a:moveTo>
                  <a:pt x="0" y="0"/>
                </a:moveTo>
                <a:lnTo>
                  <a:pt x="2303602" y="0"/>
                </a:lnTo>
                <a:lnTo>
                  <a:pt x="2303602" y="1151801"/>
                </a:lnTo>
                <a:lnTo>
                  <a:pt x="0" y="115180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685" tIns="19685" rIns="19685" bIns="19685" numCol="1" spcCol="1270" anchor="ctr" anchorCtr="0">
            <a:noAutofit/>
          </a:bodyPr>
          <a:lstStyle/>
          <a:p>
            <a:pPr marL="0" lvl="0" indent="0" algn="ctr" defTabSz="933450">
              <a:lnSpc>
                <a:spcPct val="90000"/>
              </a:lnSpc>
              <a:spcBef>
                <a:spcPct val="0"/>
              </a:spcBef>
              <a:spcAft>
                <a:spcPct val="35000"/>
              </a:spcAft>
              <a:buNone/>
            </a:pPr>
            <a:r>
              <a:rPr lang="en-US" sz="2000" kern="1200" dirty="0"/>
              <a:t>I have a CRID but already set up a BCG account without it. </a:t>
            </a:r>
          </a:p>
        </p:txBody>
      </p:sp>
      <p:sp>
        <p:nvSpPr>
          <p:cNvPr id="7" name="Freeform: Shape 6">
            <a:hlinkClick r:id="rId6" action="ppaction://hlinksldjump"/>
            <a:extLst>
              <a:ext uri="{FF2B5EF4-FFF2-40B4-BE49-F238E27FC236}">
                <a16:creationId xmlns:a16="http://schemas.microsoft.com/office/drawing/2014/main" id="{063A3351-900B-E89C-C2AA-773285A9E1A2}"/>
              </a:ext>
            </a:extLst>
          </p:cNvPr>
          <p:cNvSpPr/>
          <p:nvPr/>
        </p:nvSpPr>
        <p:spPr>
          <a:xfrm>
            <a:off x="1010808" y="4020051"/>
            <a:ext cx="2336102" cy="1397330"/>
          </a:xfrm>
          <a:custGeom>
            <a:avLst/>
            <a:gdLst>
              <a:gd name="connsiteX0" fmla="*/ 0 w 2303602"/>
              <a:gd name="connsiteY0" fmla="*/ 0 h 1151801"/>
              <a:gd name="connsiteX1" fmla="*/ 2303602 w 2303602"/>
              <a:gd name="connsiteY1" fmla="*/ 0 h 1151801"/>
              <a:gd name="connsiteX2" fmla="*/ 2303602 w 2303602"/>
              <a:gd name="connsiteY2" fmla="*/ 1151801 h 1151801"/>
              <a:gd name="connsiteX3" fmla="*/ 0 w 2303602"/>
              <a:gd name="connsiteY3" fmla="*/ 1151801 h 1151801"/>
              <a:gd name="connsiteX4" fmla="*/ 0 w 2303602"/>
              <a:gd name="connsiteY4" fmla="*/ 0 h 1151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602" h="1151801">
                <a:moveTo>
                  <a:pt x="0" y="0"/>
                </a:moveTo>
                <a:lnTo>
                  <a:pt x="2303602" y="0"/>
                </a:lnTo>
                <a:lnTo>
                  <a:pt x="2303602" y="1151801"/>
                </a:lnTo>
                <a:lnTo>
                  <a:pt x="0" y="115180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2000" kern="1200" dirty="0"/>
              <a:t>I know my CRID</a:t>
            </a:r>
          </a:p>
        </p:txBody>
      </p:sp>
      <p:sp>
        <p:nvSpPr>
          <p:cNvPr id="8" name="Freeform: Shape 7">
            <a:hlinkClick r:id="rId7" action="ppaction://hlinksldjump"/>
            <a:extLst>
              <a:ext uri="{FF2B5EF4-FFF2-40B4-BE49-F238E27FC236}">
                <a16:creationId xmlns:a16="http://schemas.microsoft.com/office/drawing/2014/main" id="{BC8DC69F-AB52-9BB0-4068-B52CA2299822}"/>
              </a:ext>
            </a:extLst>
          </p:cNvPr>
          <p:cNvSpPr/>
          <p:nvPr/>
        </p:nvSpPr>
        <p:spPr>
          <a:xfrm>
            <a:off x="3774070" y="3997950"/>
            <a:ext cx="2280364" cy="1447361"/>
          </a:xfrm>
          <a:custGeom>
            <a:avLst/>
            <a:gdLst>
              <a:gd name="connsiteX0" fmla="*/ 0 w 2303602"/>
              <a:gd name="connsiteY0" fmla="*/ 0 h 1151801"/>
              <a:gd name="connsiteX1" fmla="*/ 2303602 w 2303602"/>
              <a:gd name="connsiteY1" fmla="*/ 0 h 1151801"/>
              <a:gd name="connsiteX2" fmla="*/ 2303602 w 2303602"/>
              <a:gd name="connsiteY2" fmla="*/ 1151801 h 1151801"/>
              <a:gd name="connsiteX3" fmla="*/ 0 w 2303602"/>
              <a:gd name="connsiteY3" fmla="*/ 1151801 h 1151801"/>
              <a:gd name="connsiteX4" fmla="*/ 0 w 2303602"/>
              <a:gd name="connsiteY4" fmla="*/ 0 h 1151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602" h="1151801">
                <a:moveTo>
                  <a:pt x="0" y="0"/>
                </a:moveTo>
                <a:lnTo>
                  <a:pt x="2303602" y="0"/>
                </a:lnTo>
                <a:lnTo>
                  <a:pt x="2303602" y="1151801"/>
                </a:lnTo>
                <a:lnTo>
                  <a:pt x="0" y="115180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685" tIns="19685" rIns="19685" bIns="19685" numCol="1" spcCol="1270" anchor="ctr" anchorCtr="0">
            <a:noAutofit/>
          </a:bodyPr>
          <a:lstStyle/>
          <a:p>
            <a:pPr marL="0" lvl="0" indent="0" algn="ctr" defTabSz="933450">
              <a:lnSpc>
                <a:spcPct val="90000"/>
              </a:lnSpc>
              <a:spcBef>
                <a:spcPct val="0"/>
              </a:spcBef>
              <a:spcAft>
                <a:spcPct val="35000"/>
              </a:spcAft>
              <a:buNone/>
            </a:pPr>
            <a:r>
              <a:rPr lang="en-US" sz="2000" kern="1200" dirty="0"/>
              <a:t>I have a permit but don’t know my CRID</a:t>
            </a:r>
          </a:p>
        </p:txBody>
      </p:sp>
    </p:spTree>
    <p:extLst>
      <p:ext uri="{BB962C8B-B14F-4D97-AF65-F5344CB8AC3E}">
        <p14:creationId xmlns:p14="http://schemas.microsoft.com/office/powerpoint/2010/main" val="2886974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4B4AE2-C6CB-F05C-5C40-15DD3E22A041}"/>
              </a:ext>
            </a:extLst>
          </p:cNvPr>
          <p:cNvPicPr>
            <a:picLocks noChangeAspect="1"/>
          </p:cNvPicPr>
          <p:nvPr/>
        </p:nvPicPr>
        <p:blipFill>
          <a:blip r:embed="rId3"/>
          <a:stretch>
            <a:fillRect/>
          </a:stretch>
        </p:blipFill>
        <p:spPr>
          <a:xfrm>
            <a:off x="1921846" y="2605851"/>
            <a:ext cx="8348308" cy="3600348"/>
          </a:xfrm>
          <a:prstGeom prst="rect">
            <a:avLst/>
          </a:prstGeom>
        </p:spPr>
      </p:pic>
      <p:sp>
        <p:nvSpPr>
          <p:cNvPr id="2" name="Slide Number Placeholder 1">
            <a:extLst>
              <a:ext uri="{FF2B5EF4-FFF2-40B4-BE49-F238E27FC236}">
                <a16:creationId xmlns:a16="http://schemas.microsoft.com/office/drawing/2014/main" id="{E197711C-1F1A-4193-8F82-E247EB962522}"/>
              </a:ext>
            </a:extLst>
          </p:cNvPr>
          <p:cNvSpPr>
            <a:spLocks noGrp="1"/>
          </p:cNvSpPr>
          <p:nvPr>
            <p:ph type="sldNum" sz="quarter" idx="12"/>
          </p:nvPr>
        </p:nvSpPr>
        <p:spPr>
          <a:xfrm>
            <a:off x="8873090" y="6384574"/>
            <a:ext cx="2480709" cy="336909"/>
          </a:xfrm>
        </p:spPr>
        <p:txBody>
          <a:bodyPr/>
          <a:lstStyle/>
          <a:p>
            <a:fld id="{B5CF97BF-14E3-466D-B7C7-178802BA0935}" type="slidenum">
              <a:rPr lang="en-US" smtClean="0">
                <a:solidFill>
                  <a:prstClr val="black">
                    <a:tint val="75000"/>
                  </a:prstClr>
                </a:solidFill>
              </a:rPr>
              <a:pPr/>
              <a:t>9</a:t>
            </a:fld>
            <a:endParaRPr lang="en-US">
              <a:solidFill>
                <a:prstClr val="black">
                  <a:tint val="75000"/>
                </a:prstClr>
              </a:solidFill>
            </a:endParaRPr>
          </a:p>
        </p:txBody>
      </p:sp>
      <p:sp>
        <p:nvSpPr>
          <p:cNvPr id="3" name="Title 2">
            <a:extLst>
              <a:ext uri="{FF2B5EF4-FFF2-40B4-BE49-F238E27FC236}">
                <a16:creationId xmlns:a16="http://schemas.microsoft.com/office/drawing/2014/main" id="{1F07216B-D650-4F73-B58A-7FC3F2E663E9}"/>
              </a:ext>
            </a:extLst>
          </p:cNvPr>
          <p:cNvSpPr>
            <a:spLocks noGrp="1"/>
          </p:cNvSpPr>
          <p:nvPr>
            <p:ph type="title"/>
          </p:nvPr>
        </p:nvSpPr>
        <p:spPr>
          <a:xfrm>
            <a:off x="0" y="0"/>
            <a:ext cx="6096000" cy="670303"/>
          </a:xfrm>
        </p:spPr>
        <p:txBody>
          <a:bodyPr/>
          <a:lstStyle/>
          <a:p>
            <a:pPr algn="l"/>
            <a:r>
              <a:rPr lang="en-US" altLang="en-US"/>
              <a:t>BCG Registration – with a CRID</a:t>
            </a:r>
            <a:endParaRPr lang="en-US"/>
          </a:p>
        </p:txBody>
      </p:sp>
      <p:sp>
        <p:nvSpPr>
          <p:cNvPr id="26" name="Oval 25">
            <a:extLst>
              <a:ext uri="{FF2B5EF4-FFF2-40B4-BE49-F238E27FC236}">
                <a16:creationId xmlns:a16="http://schemas.microsoft.com/office/drawing/2014/main" id="{22A7D3D6-B85A-405E-8A04-5BA150E50AF1}"/>
              </a:ext>
            </a:extLst>
          </p:cNvPr>
          <p:cNvSpPr/>
          <p:nvPr/>
        </p:nvSpPr>
        <p:spPr>
          <a:xfrm rot="14977874" flipV="1">
            <a:off x="7136265" y="3188775"/>
            <a:ext cx="193032" cy="222162"/>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2319755F-D87C-4FC6-9847-C184A2BCCE0A}"/>
              </a:ext>
            </a:extLst>
          </p:cNvPr>
          <p:cNvSpPr/>
          <p:nvPr/>
        </p:nvSpPr>
        <p:spPr bwMode="auto">
          <a:xfrm rot="11989617">
            <a:off x="8520900" y="3513960"/>
            <a:ext cx="1308708" cy="264509"/>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5" name="Arrow: Right 14">
            <a:extLst>
              <a:ext uri="{FF2B5EF4-FFF2-40B4-BE49-F238E27FC236}">
                <a16:creationId xmlns:a16="http://schemas.microsoft.com/office/drawing/2014/main" id="{DD73B2DF-F3C3-4DC3-AD0E-3E7C2B65F4DF}"/>
              </a:ext>
            </a:extLst>
          </p:cNvPr>
          <p:cNvSpPr/>
          <p:nvPr/>
        </p:nvSpPr>
        <p:spPr bwMode="auto">
          <a:xfrm rot="10800000">
            <a:off x="9125513" y="5017356"/>
            <a:ext cx="1144641" cy="302127"/>
          </a:xfrm>
          <a:prstGeom prst="rightArrow">
            <a:avLst/>
          </a:prstGeom>
          <a:solidFill>
            <a:srgbClr val="FFFF00"/>
          </a:solidFill>
          <a:ln w="38100"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7" name="Heptagon 16">
            <a:extLst>
              <a:ext uri="{FF2B5EF4-FFF2-40B4-BE49-F238E27FC236}">
                <a16:creationId xmlns:a16="http://schemas.microsoft.com/office/drawing/2014/main" id="{62D2640E-FEED-46C4-BCEE-7F53402838FC}"/>
              </a:ext>
            </a:extLst>
          </p:cNvPr>
          <p:cNvSpPr/>
          <p:nvPr/>
        </p:nvSpPr>
        <p:spPr bwMode="auto">
          <a:xfrm>
            <a:off x="880162" y="2975815"/>
            <a:ext cx="457200" cy="416301"/>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a:latin typeface="Arial" charset="0"/>
                <a:ea typeface="ヒラギノ角ゴ Pro W3" pitchFamily="1" charset="-128"/>
              </a:rPr>
              <a:t>4</a:t>
            </a:r>
            <a:endParaRPr kumimoji="0" lang="en-US" sz="2000" b="1" i="0" u="none" strike="noStrike" cap="none" normalizeH="0" baseline="0">
              <a:ln>
                <a:noFill/>
              </a:ln>
              <a:solidFill>
                <a:schemeClr val="tx1"/>
              </a:solidFill>
              <a:effectLst/>
              <a:latin typeface="Arial" charset="0"/>
              <a:ea typeface="ヒラギノ角ゴ Pro W3" pitchFamily="1" charset="-128"/>
            </a:endParaRPr>
          </a:p>
        </p:txBody>
      </p:sp>
      <p:sp>
        <p:nvSpPr>
          <p:cNvPr id="18" name="Heptagon 17">
            <a:extLst>
              <a:ext uri="{FF2B5EF4-FFF2-40B4-BE49-F238E27FC236}">
                <a16:creationId xmlns:a16="http://schemas.microsoft.com/office/drawing/2014/main" id="{FFEE6A00-273A-4826-9422-C9196CF08F63}"/>
              </a:ext>
            </a:extLst>
          </p:cNvPr>
          <p:cNvSpPr/>
          <p:nvPr/>
        </p:nvSpPr>
        <p:spPr bwMode="auto">
          <a:xfrm>
            <a:off x="950559" y="4639634"/>
            <a:ext cx="457200" cy="416301"/>
          </a:xfrm>
          <a:prstGeom prst="heptagon">
            <a:avLst/>
          </a:prstGeom>
          <a:solidFill>
            <a:srgbClr val="FFFF00"/>
          </a:solidFill>
          <a:ln w="28575" cap="flat" cmpd="sng" algn="ctr">
            <a:solidFill>
              <a:schemeClr val="tx1"/>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a:latin typeface="Arial" charset="0"/>
                <a:ea typeface="ヒラギノ角ゴ Pro W3" pitchFamily="1" charset="-128"/>
              </a:rPr>
              <a:t>5</a:t>
            </a:r>
            <a:endParaRPr kumimoji="0" lang="en-US" sz="2000" b="1" i="0" u="none" strike="noStrike" cap="none" normalizeH="0" baseline="0">
              <a:ln>
                <a:noFill/>
              </a:ln>
              <a:solidFill>
                <a:schemeClr val="tx1"/>
              </a:solidFill>
              <a:effectLst/>
              <a:latin typeface="Arial" charset="0"/>
              <a:ea typeface="ヒラギノ角ゴ Pro W3" pitchFamily="1" charset="-128"/>
            </a:endParaRPr>
          </a:p>
        </p:txBody>
      </p:sp>
      <p:sp>
        <p:nvSpPr>
          <p:cNvPr id="5" name="TextBox 1">
            <a:extLst>
              <a:ext uri="{FF2B5EF4-FFF2-40B4-BE49-F238E27FC236}">
                <a16:creationId xmlns:a16="http://schemas.microsoft.com/office/drawing/2014/main" id="{B9D84FE9-2C22-730F-124D-AEAB6F2DE3E2}"/>
              </a:ext>
            </a:extLst>
          </p:cNvPr>
          <p:cNvSpPr txBox="1">
            <a:spLocks noChangeArrowheads="1"/>
          </p:cNvSpPr>
          <p:nvPr/>
        </p:nvSpPr>
        <p:spPr bwMode="auto">
          <a:xfrm>
            <a:off x="3436542" y="1504146"/>
            <a:ext cx="3725698" cy="923330"/>
          </a:xfrm>
          <a:prstGeom prst="rect">
            <a:avLst/>
          </a:prstGeom>
          <a:solidFill>
            <a:schemeClr val="bg1"/>
          </a:solidFill>
          <a:ln w="381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latin typeface="+mn-lt"/>
              </a:rPr>
              <a:t>*If you have an existing CRID, click “Company Identifier” and enter your CRID.</a:t>
            </a:r>
          </a:p>
        </p:txBody>
      </p:sp>
      <p:sp>
        <p:nvSpPr>
          <p:cNvPr id="8" name="TextBox 7">
            <a:hlinkClick r:id="rId4" action="ppaction://hlinksldjump"/>
            <a:extLst>
              <a:ext uri="{FF2B5EF4-FFF2-40B4-BE49-F238E27FC236}">
                <a16:creationId xmlns:a16="http://schemas.microsoft.com/office/drawing/2014/main" id="{F35F9809-2314-B10B-ABA6-7890275BCCBB}"/>
              </a:ext>
            </a:extLst>
          </p:cNvPr>
          <p:cNvSpPr txBox="1"/>
          <p:nvPr/>
        </p:nvSpPr>
        <p:spPr>
          <a:xfrm>
            <a:off x="10113444" y="6486764"/>
            <a:ext cx="2066083" cy="369332"/>
          </a:xfrm>
          <a:prstGeom prst="rect">
            <a:avLst/>
          </a:prstGeom>
          <a:solidFill>
            <a:schemeClr val="accent6"/>
          </a:solidFill>
        </p:spPr>
        <p:txBody>
          <a:bodyPr wrap="square" rtlCol="0">
            <a:spAutoFit/>
          </a:bodyPr>
          <a:lstStyle/>
          <a:p>
            <a:pPr algn="ctr"/>
            <a:r>
              <a:rPr lang="en-US">
                <a:solidFill>
                  <a:schemeClr val="bg1"/>
                </a:solidFill>
              </a:rPr>
              <a:t>Continue</a:t>
            </a:r>
            <a:r>
              <a:rPr lang="en-US"/>
              <a:t> </a:t>
            </a:r>
          </a:p>
        </p:txBody>
      </p:sp>
    </p:spTree>
    <p:extLst>
      <p:ext uri="{BB962C8B-B14F-4D97-AF65-F5344CB8AC3E}">
        <p14:creationId xmlns:p14="http://schemas.microsoft.com/office/powerpoint/2010/main" val="12111089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126912&quot;&gt;&lt;object type=&quot;3&quot; unique_id=&quot;127960&quot;&gt;&lt;property id=&quot;20148&quot; value=&quot;5&quot;/&gt;&lt;property id=&quot;20300&quot; value=&quot;Slide 1 - &amp;quot;New Business Customer Gateway MTAC Update&amp;quot;&quot;/&gt;&lt;property id=&quot;20307&quot; value=&quot;1543&quot;/&gt;&lt;/object&gt;&lt;object type=&quot;3&quot; unique_id=&quot;127964&quot;&gt;&lt;property id=&quot;20148&quot; value=&quot;5&quot;/&gt;&lt;property id=&quot;20300&quot; value=&quot;Slide 2&quot;/&gt;&lt;property id=&quot;20307&quot; value=&quot;1592&quot;/&gt;&lt;/object&gt;&lt;object type=&quot;3&quot; unique_id=&quot;129139&quot;&gt;&lt;property id=&quot;20148&quot; value=&quot;5&quot;/&gt;&lt;property id=&quot;20300&quot; value=&quot;Slide 11&quot;/&gt;&lt;property id=&quot;20307&quot; value=&quot;1603&quot;/&gt;&lt;/object&gt;&lt;object type=&quot;3&quot; unique_id=&quot;129763&quot;&gt;&lt;property id=&quot;20148&quot; value=&quot;5&quot;/&gt;&lt;property id=&quot;20300&quot; value=&quot;Slide 12&quot;/&gt;&lt;property id=&quot;20307&quot; value=&quot;1608&quot;/&gt;&lt;/object&gt;&lt;object type=&quot;3&quot; unique_id=&quot;130004&quot;&gt;&lt;property id=&quot;20148&quot; value=&quot;5&quot;/&gt;&lt;property id=&quot;20300&quot; value=&quot;Slide 10&quot;/&gt;&lt;property id=&quot;20307&quot; value=&quot;1610&quot;/&gt;&lt;/object&gt;&lt;object type=&quot;3&quot; unique_id=&quot;130005&quot;&gt;&lt;property id=&quot;20148&quot; value=&quot;5&quot;/&gt;&lt;property id=&quot;20300&quot; value=&quot;Slide 13&quot;/&gt;&lt;property id=&quot;20307&quot; value=&quot;1611&quot;/&gt;&lt;/object&gt;&lt;object type=&quot;3&quot; unique_id=&quot;130006&quot;&gt;&lt;property id=&quot;20148&quot; value=&quot;5&quot;/&gt;&lt;property id=&quot;20300&quot; value=&quot;Slide 14&quot;/&gt;&lt;property id=&quot;20307&quot; value=&quot;1612&quot;/&gt;&lt;/object&gt;&lt;object type=&quot;3&quot; unique_id=&quot;130470&quot;&gt;&lt;property id=&quot;20148&quot; value=&quot;5&quot;/&gt;&lt;property id=&quot;20300&quot; value=&quot;Slide 5&quot;/&gt;&lt;property id=&quot;20307&quot; value=&quot;1614&quot;/&gt;&lt;/object&gt;&lt;object type=&quot;3&quot; unique_id=&quot;130498&quot;&gt;&lt;property id=&quot;20148&quot; value=&quot;5&quot;/&gt;&lt;property id=&quot;20300&quot; value=&quot;Slide 4&quot;/&gt;&lt;property id=&quot;20307&quot; value=&quot;1615&quot;/&gt;&lt;/object&gt;&lt;object type=&quot;3&quot; unique_id=&quot;130499&quot;&gt;&lt;property id=&quot;20148&quot; value=&quot;5&quot;/&gt;&lt;property id=&quot;20300&quot; value=&quot;Slide 6&quot;/&gt;&lt;property id=&quot;20307&quot; value=&quot;1616&quot;/&gt;&lt;/object&gt;&lt;object type=&quot;3&quot; unique_id=&quot;130500&quot;&gt;&lt;property id=&quot;20148&quot; value=&quot;5&quot;/&gt;&lt;property id=&quot;20300&quot; value=&quot;Slide 7&quot;/&gt;&lt;property id=&quot;20307&quot; value=&quot;1618&quot;/&gt;&lt;/object&gt;&lt;object type=&quot;3&quot; unique_id=&quot;130501&quot;&gt;&lt;property id=&quot;20148&quot; value=&quot;5&quot;/&gt;&lt;property id=&quot;20300&quot; value=&quot;Slide 8&quot;/&gt;&lt;property id=&quot;20307&quot; value=&quot;1617&quot;/&gt;&lt;/object&gt;&lt;object type=&quot;3&quot; unique_id=&quot;130629&quot;&gt;&lt;property id=&quot;20148&quot; value=&quot;5&quot;/&gt;&lt;property id=&quot;20300&quot; value=&quot;Slide 3 - &amp;quot;New Business Customer Gateway Homepage&amp;quot;&quot;/&gt;&lt;property id=&quot;20307&quot; value=&quot;1619&quot;/&gt;&lt;/object&gt;&lt;object type=&quot;3&quot; unique_id=&quot;130630&quot;&gt;&lt;property id=&quot;20148&quot; value=&quot;5&quot;/&gt;&lt;property id=&quot;20300&quot; value=&quot;Slide 9 - &amp;quot;Revoke and Archive &amp;quot;&quot;/&gt;&lt;property id=&quot;20307&quot; value=&quot;1620&quot;/&gt;&lt;/object&gt;&lt;/object&gt;&lt;object type=&quot;8&quot; unique_id=&quot;126954&quot;&gt;&lt;/object&gt;&lt;/object&gt;&lt;/database&gt;"/>
  <p:tag name="SECTOMILLISECCONVERTED" val="1"/>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ct:contentTypeSchema xmlns:ct="http://schemas.microsoft.com/office/2006/metadata/contentType" xmlns:ma="http://schemas.microsoft.com/office/2006/metadata/properties/metaAttributes" ct:_="" ma:_="" ma:contentTypeName="Document" ma:contentTypeID="0x0101007628A3557082904D82063F477172D8E8" ma:contentTypeVersion="16" ma:contentTypeDescription="Create a new document." ma:contentTypeScope="" ma:versionID="be9f793a408fda4730a9902727a6db6b">
  <xsd:schema xmlns:xsd="http://www.w3.org/2001/XMLSchema" xmlns:xs="http://www.w3.org/2001/XMLSchema" xmlns:p="http://schemas.microsoft.com/office/2006/metadata/properties" xmlns:ns1="http://schemas.microsoft.com/sharepoint/v3" xmlns:ns2="9b400246-f2f2-449a-bec3-7cd5aaebc36c" xmlns:ns3="805d8cf3-d2aa-4d8c-8241-3cae53de001e" targetNamespace="http://schemas.microsoft.com/office/2006/metadata/properties" ma:root="true" ma:fieldsID="d44a835e2a0fad76b92a6d2b76857dd1" ns1:_="" ns2:_="" ns3:_="">
    <xsd:import namespace="http://schemas.microsoft.com/sharepoint/v3"/>
    <xsd:import namespace="9b400246-f2f2-449a-bec3-7cd5aaebc36c"/>
    <xsd:import namespace="805d8cf3-d2aa-4d8c-8241-3cae53de001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3:SharedWithUsers" minOccurs="0"/>
                <xsd:element ref="ns3:SharedWithDetail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400246-f2f2-449a-bec3-7cd5aaebc3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46b2910-02c8-4a71-be9c-50caa9ab8ad7"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5d8cf3-d2aa-4d8c-8241-3cae53de001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738dcd4-50d2-4f68-ab9b-e1489c2d7713}" ma:internalName="TaxCatchAll" ma:showField="CatchAllData" ma:web="805d8cf3-d2aa-4d8c-8241-3cae53de00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EsriMapsInfo xmlns="ESRI.ArcGIS.Mapping.OfficeIntegration.PowerPointInfo">
  <Version>Version1</Version>
  <RequiresSignIn>False</RequiresSignIn>
</EsriMapsInfo>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805d8cf3-d2aa-4d8c-8241-3cae53de001e" xsi:nil="true"/>
    <_ip_UnifiedCompliancePolicyProperties xmlns="http://schemas.microsoft.com/sharepoint/v3" xsi:nil="true"/>
    <lcf76f155ced4ddcb4097134ff3c332f xmlns="9b400246-f2f2-449a-bec3-7cd5aaebc36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397C2AE-F6AD-4CE1-9622-742A7B586EBE}">
  <ds:schemaRefs>
    <ds:schemaRef ds:uri="ESRI.ArcGIS.Mapping.OfficeIntegration.PowerPointInfo"/>
  </ds:schemaRefs>
</ds:datastoreItem>
</file>

<file path=customXml/itemProps2.xml><?xml version="1.0" encoding="utf-8"?>
<ds:datastoreItem xmlns:ds="http://schemas.openxmlformats.org/officeDocument/2006/customXml" ds:itemID="{F900501A-E1C6-4BAE-82FB-5D44C2A19D9B}">
  <ds:schemaRefs>
    <ds:schemaRef ds:uri="ESRI.ArcGIS.Mapping.OfficeIntegration.PowerPointInfo"/>
  </ds:schemaRefs>
</ds:datastoreItem>
</file>

<file path=customXml/itemProps3.xml><?xml version="1.0" encoding="utf-8"?>
<ds:datastoreItem xmlns:ds="http://schemas.openxmlformats.org/officeDocument/2006/customXml" ds:itemID="{88C9FBC6-7628-403A-BB56-4287236A213C}">
  <ds:schemaRefs>
    <ds:schemaRef ds:uri="805d8cf3-d2aa-4d8c-8241-3cae53de001e"/>
    <ds:schemaRef ds:uri="9b400246-f2f2-449a-bec3-7cd5aaebc3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68611F13-D54B-4254-B520-89AE20427A5E}">
  <ds:schemaRefs>
    <ds:schemaRef ds:uri="ESRI.ArcGIS.Mapping.OfficeIntegration.PowerPointInfo"/>
  </ds:schemaRefs>
</ds:datastoreItem>
</file>

<file path=customXml/itemProps5.xml><?xml version="1.0" encoding="utf-8"?>
<ds:datastoreItem xmlns:ds="http://schemas.openxmlformats.org/officeDocument/2006/customXml" ds:itemID="{B629ED75-423F-4008-B964-EF2A37D0696E}">
  <ds:schemaRefs>
    <ds:schemaRef ds:uri="http://schemas.microsoft.com/sharepoint/v3/contenttype/forms"/>
  </ds:schemaRefs>
</ds:datastoreItem>
</file>

<file path=customXml/itemProps6.xml><?xml version="1.0" encoding="utf-8"?>
<ds:datastoreItem xmlns:ds="http://schemas.openxmlformats.org/officeDocument/2006/customXml" ds:itemID="{3993DBFC-B33D-4134-A677-22049CE4DCA8}">
  <ds:schemaRefs>
    <ds:schemaRef ds:uri="http://schemas.microsoft.com/office/2006/documentManagement/types"/>
    <ds:schemaRef ds:uri="9b400246-f2f2-449a-bec3-7cd5aaebc36c"/>
    <ds:schemaRef ds:uri="805d8cf3-d2aa-4d8c-8241-3cae53de001e"/>
    <ds:schemaRef ds:uri="http://schemas.microsoft.com/office/infopath/2007/PartnerControls"/>
    <ds:schemaRef ds:uri="http://www.w3.org/XML/1998/namespace"/>
    <ds:schemaRef ds:uri="http://schemas.microsoft.com/office/2006/metadata/properties"/>
    <ds:schemaRef ds:uri="http://purl.org/dc/terms/"/>
    <ds:schemaRef ds:uri="http://purl.org/dc/dcmitype/"/>
    <ds:schemaRef ds:uri="http://schemas.openxmlformats.org/package/2006/metadata/core-properties"/>
    <ds:schemaRef ds:uri="http://schemas.microsoft.com/sharepoint/v3"/>
    <ds:schemaRef ds:uri="http://purl.org/dc/elements/1.1/"/>
  </ds:schemaRefs>
</ds:datastoreItem>
</file>

<file path=docMetadata/LabelInfo.xml><?xml version="1.0" encoding="utf-8"?>
<clbl:labelList xmlns:clbl="http://schemas.microsoft.com/office/2020/mipLabelMetadata">
  <clbl:label id="{f9aa5788-eb33-4a49-8ad0-76101910cac3}" enabled="0" method="" siteId="{f9aa5788-eb33-4a49-8ad0-76101910cac3}" removed="1"/>
</clbl:labelList>
</file>

<file path=docProps/app.xml><?xml version="1.0" encoding="utf-8"?>
<Properties xmlns="http://schemas.openxmlformats.org/officeDocument/2006/extended-properties" xmlns:vt="http://schemas.openxmlformats.org/officeDocument/2006/docPropsVTypes">
  <Template/>
  <TotalTime>63</TotalTime>
  <Words>3164</Words>
  <Application>Microsoft Office PowerPoint</Application>
  <PresentationFormat>Widescreen</PresentationFormat>
  <Paragraphs>473</Paragraphs>
  <Slides>49</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Arial Nova</vt:lpstr>
      <vt:lpstr>Calibri</vt:lpstr>
      <vt:lpstr>Helvetica</vt:lpstr>
      <vt:lpstr>Wingdings</vt:lpstr>
      <vt:lpstr>Blank Presentation</vt:lpstr>
      <vt:lpstr>PowerPoint Presentation</vt:lpstr>
      <vt:lpstr>Discontinuance Of Hardcopy Postage Statements FRN</vt:lpstr>
      <vt:lpstr>What is the Business Customer Gateway (BCG)?</vt:lpstr>
      <vt:lpstr>Common BCG Terms</vt:lpstr>
      <vt:lpstr>BCG Sign Up </vt:lpstr>
      <vt:lpstr>BCG Registration – Initial Steps</vt:lpstr>
      <vt:lpstr>BCG Registration – Contact Information</vt:lpstr>
      <vt:lpstr>CRID Management</vt:lpstr>
      <vt:lpstr>BCG Registration – with a CRID</vt:lpstr>
      <vt:lpstr>I Don’t Know My CRID</vt:lpstr>
      <vt:lpstr>BCG Registration – No Permit or CRID</vt:lpstr>
      <vt:lpstr>BCG New User Sign Up </vt:lpstr>
      <vt:lpstr>BCG New User Sign Up </vt:lpstr>
      <vt:lpstr>Welcome Page Navigation Bar</vt:lpstr>
      <vt:lpstr>Mailing Services</vt:lpstr>
      <vt:lpstr>Manage Account Tab</vt:lpstr>
      <vt:lpstr>Manage Profile </vt:lpstr>
      <vt:lpstr>Manage Favorite Services</vt:lpstr>
      <vt:lpstr>Manage Services</vt:lpstr>
      <vt:lpstr>Add a CRID to a BCG Account </vt:lpstr>
      <vt:lpstr>Add a CRID to a BCG Account </vt:lpstr>
      <vt:lpstr>Manage Locations</vt:lpstr>
      <vt:lpstr>Manage Users</vt:lpstr>
      <vt:lpstr>PowerPoint Presentation</vt:lpstr>
      <vt:lpstr>Manage Users – Revoke and Archive</vt:lpstr>
      <vt:lpstr>Manage Users – Revoke and Archive</vt:lpstr>
      <vt:lpstr>Manage Users – Revoke and Archive</vt:lpstr>
      <vt:lpstr>Manage Users – Revoke and Archive</vt:lpstr>
      <vt:lpstr>Manage Users – Revoke and Archive</vt:lpstr>
      <vt:lpstr>Permit Accounts </vt:lpstr>
      <vt:lpstr>Permit Accounts </vt:lpstr>
      <vt:lpstr>Verify Permits in BCG</vt:lpstr>
      <vt:lpstr>Link Permits to BCG</vt:lpstr>
      <vt:lpstr>Create Permits in BCG</vt:lpstr>
      <vt:lpstr>Create Permits in BCG continued</vt:lpstr>
      <vt:lpstr>Create Permits in BCG continued</vt:lpstr>
      <vt:lpstr>Help Options</vt:lpstr>
      <vt:lpstr>BCG Resources </vt:lpstr>
      <vt:lpstr>PowerPoint Presentation</vt:lpstr>
      <vt:lpstr>Mailing Services Tab – Select Postal Wizard</vt:lpstr>
      <vt:lpstr>Statement Information – Select Your PS Form</vt:lpstr>
      <vt:lpstr>Account Information Selections (Regular/Nonprofit) </vt:lpstr>
      <vt:lpstr>Mailing Characteristics</vt:lpstr>
      <vt:lpstr>Rates –  Enter Piece Counts</vt:lpstr>
      <vt:lpstr>Summary Screen – Verify Information</vt:lpstr>
      <vt:lpstr>Statement Submission –  Read Certification Statement and Submit</vt:lpstr>
      <vt:lpstr>Confirmation Page</vt:lpstr>
      <vt:lpstr>Confirmation Page</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Customer Gateway/Postal Wizard Overview</dc:title>
  <dc:creator>Kevin Jacobs</dc:creator>
  <cp:lastModifiedBy>Jacobsen, Ashley N - Colorado Springs, CO</cp:lastModifiedBy>
  <cp:revision>5</cp:revision>
  <cp:lastPrinted>2016-07-19T15:36:17Z</cp:lastPrinted>
  <dcterms:created xsi:type="dcterms:W3CDTF">2011-08-12T14:59:44Z</dcterms:created>
  <dcterms:modified xsi:type="dcterms:W3CDTF">2024-01-23T17:03:33Z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0x0101007628A3557082904D82063F477172D8E8</vt:lpwstr>
  </property>
  <property fmtid="{D5CDD505-2E9C-101B-9397-08002B2CF9AE}" pid="3" name="MediaServiceImageTags">
    <vt:lpwstr/>
  </property>
</Properties>
</file>